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8" r:id="rId3"/>
    <p:sldId id="274" r:id="rId4"/>
    <p:sldId id="261" r:id="rId5"/>
    <p:sldId id="266" r:id="rId6"/>
    <p:sldId id="267" r:id="rId7"/>
    <p:sldId id="262" r:id="rId8"/>
    <p:sldId id="272" r:id="rId9"/>
    <p:sldId id="270" r:id="rId10"/>
    <p:sldId id="269" r:id="rId11"/>
    <p:sldId id="273" r:id="rId12"/>
    <p:sldId id="268" r:id="rId13"/>
    <p:sldId id="260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E7CD"/>
    <a:srgbClr val="6AA84F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E5B43-82B2-4F73-9339-CA66DEC4A64C}" type="datetimeFigureOut">
              <a:rPr lang="it-IT" smtClean="0"/>
              <a:t>10/02/2021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20EA5-BF4D-4F7B-8FDB-FEA7382B5C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61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20EA5-BF4D-4F7B-8FDB-FEA7382B5C5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353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20EA5-BF4D-4F7B-8FDB-FEA7382B5C5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034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0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5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0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7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1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png"/><Relationship Id="rId11" Type="http://schemas.microsoft.com/office/2007/relationships/hdphoto" Target="../media/hdphoto7.wdp"/><Relationship Id="rId5" Type="http://schemas.openxmlformats.org/officeDocument/2006/relationships/image" Target="../media/image47.png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1.png"/><Relationship Id="rId7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16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11" Type="http://schemas.openxmlformats.org/officeDocument/2006/relationships/image" Target="../media/image33.gif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096EABF-579F-4307-8952-04905085F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23">
            <a:extLst>
              <a:ext uri="{FF2B5EF4-FFF2-40B4-BE49-F238E27FC236}">
                <a16:creationId xmlns:a16="http://schemas.microsoft.com/office/drawing/2014/main" id="{233D9D3E-2FB8-42AA-B5E5-1EAB4DA9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3556" y="-14280"/>
            <a:ext cx="4615080" cy="687227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2240216 w 5664007"/>
              <a:gd name="connsiteY0" fmla="*/ 0 h 6857998"/>
              <a:gd name="connsiteX1" fmla="*/ 5664007 w 5664007"/>
              <a:gd name="connsiteY1" fmla="*/ 0 h 6857998"/>
              <a:gd name="connsiteX2" fmla="*/ 5664007 w 5664007"/>
              <a:gd name="connsiteY2" fmla="*/ 6857998 h 6857998"/>
              <a:gd name="connsiteX3" fmla="*/ 0 w 5664007"/>
              <a:gd name="connsiteY3" fmla="*/ 6846045 h 6857998"/>
              <a:gd name="connsiteX4" fmla="*/ 2240216 w 5664007"/>
              <a:gd name="connsiteY4" fmla="*/ 0 h 6857998"/>
              <a:gd name="connsiteX0" fmla="*/ 2170935 w 5594726"/>
              <a:gd name="connsiteY0" fmla="*/ 0 h 6865085"/>
              <a:gd name="connsiteX1" fmla="*/ 5594726 w 5594726"/>
              <a:gd name="connsiteY1" fmla="*/ 0 h 6865085"/>
              <a:gd name="connsiteX2" fmla="*/ 5594726 w 5594726"/>
              <a:gd name="connsiteY2" fmla="*/ 6857998 h 6865085"/>
              <a:gd name="connsiteX3" fmla="*/ 0 w 5594726"/>
              <a:gd name="connsiteY3" fmla="*/ 6865085 h 6865085"/>
              <a:gd name="connsiteX4" fmla="*/ 2170935 w 5594726"/>
              <a:gd name="connsiteY4" fmla="*/ 0 h 6865085"/>
              <a:gd name="connsiteX0" fmla="*/ 2170935 w 5594726"/>
              <a:gd name="connsiteY0" fmla="*/ 0 h 6868625"/>
              <a:gd name="connsiteX1" fmla="*/ 5594726 w 5594726"/>
              <a:gd name="connsiteY1" fmla="*/ 0 h 6868625"/>
              <a:gd name="connsiteX2" fmla="*/ 5594726 w 5594726"/>
              <a:gd name="connsiteY2" fmla="*/ 6868625 h 6868625"/>
              <a:gd name="connsiteX3" fmla="*/ 0 w 5594726"/>
              <a:gd name="connsiteY3" fmla="*/ 6865085 h 6868625"/>
              <a:gd name="connsiteX4" fmla="*/ 2170935 w 5594726"/>
              <a:gd name="connsiteY4" fmla="*/ 0 h 686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4726" h="6868625">
                <a:moveTo>
                  <a:pt x="2170935" y="0"/>
                </a:moveTo>
                <a:lnTo>
                  <a:pt x="5594726" y="0"/>
                </a:lnTo>
                <a:lnTo>
                  <a:pt x="5594726" y="6868625"/>
                </a:lnTo>
                <a:lnTo>
                  <a:pt x="0" y="6865085"/>
                </a:lnTo>
                <a:lnTo>
                  <a:pt x="217093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977F58-C622-43FB-85CA-D41FF4006BFE}"/>
              </a:ext>
            </a:extLst>
          </p:cNvPr>
          <p:cNvSpPr txBox="1"/>
          <p:nvPr/>
        </p:nvSpPr>
        <p:spPr>
          <a:xfrm>
            <a:off x="533399" y="1040003"/>
            <a:ext cx="3281149" cy="31501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Titolo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i="1" kern="1200" cap="all" baseline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9FBE6D3-8499-4BE7-8C12-1BA9F0150E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E35C1B90-3208-4854-BFDE-310A0263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FB20B9B-B58D-4A05-87A2-6F8C78BD7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8CC7CE6-73AD-436F-BC95-066CC95065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192C383-6990-4C74-A5FF-EAB4A1EA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isultato immagini per asciugamani">
            <a:extLst>
              <a:ext uri="{FF2B5EF4-FFF2-40B4-BE49-F238E27FC236}">
                <a16:creationId xmlns:a16="http://schemas.microsoft.com/office/drawing/2014/main" id="{72EA6B92-ADD2-4181-9292-17E29A62DF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4" b="17505"/>
          <a:stretch/>
        </p:blipFill>
        <p:spPr bwMode="auto">
          <a:xfrm>
            <a:off x="4567810" y="2050"/>
            <a:ext cx="7657747" cy="687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EB47A83D-8C27-44EE-A6EC-C867B75DD319}"/>
              </a:ext>
            </a:extLst>
          </p:cNvPr>
          <p:cNvGrpSpPr/>
          <p:nvPr/>
        </p:nvGrpSpPr>
        <p:grpSpPr>
          <a:xfrm>
            <a:off x="-2915" y="1203"/>
            <a:ext cx="7943072" cy="7577947"/>
            <a:chOff x="34793" y="1203"/>
            <a:chExt cx="7943072" cy="7577947"/>
          </a:xfrm>
          <a:solidFill>
            <a:srgbClr val="9DE7CD"/>
          </a:solidFill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A37F4185-7F76-4E1A-8D88-F8D8EE3DB663}"/>
                </a:ext>
              </a:extLst>
            </p:cNvPr>
            <p:cNvSpPr/>
            <p:nvPr/>
          </p:nvSpPr>
          <p:spPr>
            <a:xfrm>
              <a:off x="34793" y="7093"/>
              <a:ext cx="4610488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3" name="Triangolo rettangolo 32">
              <a:extLst>
                <a:ext uri="{FF2B5EF4-FFF2-40B4-BE49-F238E27FC236}">
                  <a16:creationId xmlns:a16="http://schemas.microsoft.com/office/drawing/2014/main" id="{A88FE81B-DDAD-4055-96CA-44C3577C8BA8}"/>
                </a:ext>
              </a:extLst>
            </p:cNvPr>
            <p:cNvSpPr/>
            <p:nvPr/>
          </p:nvSpPr>
          <p:spPr>
            <a:xfrm flipV="1">
              <a:off x="4299395" y="1203"/>
              <a:ext cx="3678470" cy="757794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D999B1A5-C393-4A3C-85E7-B01D9E372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9" y="6084813"/>
            <a:ext cx="19145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705EFC4-4A52-436C-8B3C-08A89909FAF3}"/>
              </a:ext>
            </a:extLst>
          </p:cNvPr>
          <p:cNvSpPr txBox="1"/>
          <p:nvPr/>
        </p:nvSpPr>
        <p:spPr>
          <a:xfrm>
            <a:off x="2053387" y="848478"/>
            <a:ext cx="3942072" cy="1862048"/>
          </a:xfrm>
          <a:prstGeom prst="rect">
            <a:avLst/>
          </a:prstGeom>
          <a:noFill/>
          <a:effectLst>
            <a:outerShdw blurRad="50800" dist="50800" dir="3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115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IsiLav</a:t>
            </a:r>
            <a:endParaRPr lang="it-IT" sz="60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6" name="Picture 4" descr="Risultato immagini per dipartimento informatica unisa">
            <a:extLst>
              <a:ext uri="{FF2B5EF4-FFF2-40B4-BE49-F238E27FC236}">
                <a16:creationId xmlns:a16="http://schemas.microsoft.com/office/drawing/2014/main" id="{1FA750B0-0FDE-4A6E-B1D0-B630E7DC6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46" y="180054"/>
            <a:ext cx="1251144" cy="93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B88F2172-C005-46B8-9700-AF7ACA19DA37}"/>
              </a:ext>
            </a:extLst>
          </p:cNvPr>
          <p:cNvSpPr txBox="1"/>
          <p:nvPr/>
        </p:nvSpPr>
        <p:spPr>
          <a:xfrm>
            <a:off x="215027" y="2035850"/>
            <a:ext cx="2611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Studenti:</a:t>
            </a:r>
            <a:endParaRPr lang="it-IT" b="1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Davide Acanfora </a:t>
            </a:r>
            <a:endParaRPr lang="it-IT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Mario Santoro</a:t>
            </a:r>
          </a:p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Raffaele Marino</a:t>
            </a:r>
            <a:endParaRPr lang="it-IT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>
                <a:solidFill>
                  <a:schemeClr val="bg1"/>
                </a:solidFill>
              </a:rPr>
            </a:b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B4B1406C-A259-4AC9-9C1B-8FA11F0CF189}"/>
              </a:ext>
            </a:extLst>
          </p:cNvPr>
          <p:cNvSpPr txBox="1"/>
          <p:nvPr/>
        </p:nvSpPr>
        <p:spPr>
          <a:xfrm>
            <a:off x="236396" y="3790176"/>
            <a:ext cx="288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Tutor:</a:t>
            </a:r>
            <a:endParaRPr lang="it-IT" b="1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Dott. Alessandro Belmonte</a:t>
            </a:r>
          </a:p>
          <a:p>
            <a:r>
              <a:rPr lang="it-IT" b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rof.ssa Rita Francese</a:t>
            </a:r>
            <a:endParaRPr lang="it-IT" b="0" dirty="0">
              <a:solidFill>
                <a:schemeClr val="bg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>
                <a:solidFill>
                  <a:schemeClr val="bg1"/>
                </a:solidFill>
              </a:rPr>
            </a:b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" name="Picture 4" descr="Risultato immagini per app challenge unisa">
            <a:extLst>
              <a:ext uri="{FF2B5EF4-FFF2-40B4-BE49-F238E27FC236}">
                <a16:creationId xmlns:a16="http://schemas.microsoft.com/office/drawing/2014/main" id="{0A8BDC2E-3453-4127-B334-9FD70F5D6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014" y="31385"/>
            <a:ext cx="1291791" cy="1291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isultato immagini per unisa logo">
            <a:extLst>
              <a:ext uri="{FF2B5EF4-FFF2-40B4-BE49-F238E27FC236}">
                <a16:creationId xmlns:a16="http://schemas.microsoft.com/office/drawing/2014/main" id="{5F1044BE-3823-4F09-9E46-3154BDCA3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396" y="208880"/>
            <a:ext cx="880706" cy="880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22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9" name="Rectangle 198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tangolo 67">
            <a:extLst>
              <a:ext uri="{FF2B5EF4-FFF2-40B4-BE49-F238E27FC236}">
                <a16:creationId xmlns:a16="http://schemas.microsoft.com/office/drawing/2014/main" id="{F9F8AD6A-0547-4D56-AA90-5C61E948288C}"/>
              </a:ext>
            </a:extLst>
          </p:cNvPr>
          <p:cNvSpPr/>
          <p:nvPr/>
        </p:nvSpPr>
        <p:spPr>
          <a:xfrm>
            <a:off x="534232" y="-6113"/>
            <a:ext cx="11657768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50" name="Picture 6" descr="I Business Model della digital transformation FREEMIUM PAYPERUSE">
            <a:extLst>
              <a:ext uri="{FF2B5EF4-FFF2-40B4-BE49-F238E27FC236}">
                <a16:creationId xmlns:a16="http://schemas.microsoft.com/office/drawing/2014/main" id="{A60539B5-B1C6-47AB-93FB-269ED6A0D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2" r="30854"/>
          <a:stretch/>
        </p:blipFill>
        <p:spPr bwMode="auto">
          <a:xfrm>
            <a:off x="-2573" y="10"/>
            <a:ext cx="4811317" cy="6857988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Connettore diritto 69">
            <a:extLst>
              <a:ext uri="{FF2B5EF4-FFF2-40B4-BE49-F238E27FC236}">
                <a16:creationId xmlns:a16="http://schemas.microsoft.com/office/drawing/2014/main" id="{B22ED4B3-5B88-43F6-8513-A257DA0631D2}"/>
              </a:ext>
            </a:extLst>
          </p:cNvPr>
          <p:cNvCxnSpPr>
            <a:cxnSpLocks/>
          </p:cNvCxnSpPr>
          <p:nvPr/>
        </p:nvCxnSpPr>
        <p:spPr>
          <a:xfrm>
            <a:off x="10785835" y="0"/>
            <a:ext cx="1406165" cy="4260915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diritto 70">
            <a:extLst>
              <a:ext uri="{FF2B5EF4-FFF2-40B4-BE49-F238E27FC236}">
                <a16:creationId xmlns:a16="http://schemas.microsoft.com/office/drawing/2014/main" id="{D2CD16ED-BB5E-4233-9695-703A06CECB96}"/>
              </a:ext>
            </a:extLst>
          </p:cNvPr>
          <p:cNvCxnSpPr>
            <a:cxnSpLocks/>
          </p:cNvCxnSpPr>
          <p:nvPr/>
        </p:nvCxnSpPr>
        <p:spPr>
          <a:xfrm>
            <a:off x="6589336" y="0"/>
            <a:ext cx="5602664" cy="918570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Foto Pacco Regalo Aperto, Immagini E Vettoriali">
            <a:extLst>
              <a:ext uri="{FF2B5EF4-FFF2-40B4-BE49-F238E27FC236}">
                <a16:creationId xmlns:a16="http://schemas.microsoft.com/office/drawing/2014/main" id="{BE4C98EA-3AB6-4CB8-97C3-355A4546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4119">
            <a:off x="6525685" y="748076"/>
            <a:ext cx="42862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ree card, la carta che ti permette di viaggiare gratis - Noi Siamo Futuro">
            <a:extLst>
              <a:ext uri="{FF2B5EF4-FFF2-40B4-BE49-F238E27FC236}">
                <a16:creationId xmlns:a16="http://schemas.microsoft.com/office/drawing/2014/main" id="{DD9E2538-E593-4417-8DA0-2CFAC8FB71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289" y="1791207"/>
            <a:ext cx="1757659" cy="7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itolo 1">
            <a:extLst>
              <a:ext uri="{FF2B5EF4-FFF2-40B4-BE49-F238E27FC236}">
                <a16:creationId xmlns:a16="http://schemas.microsoft.com/office/drawing/2014/main" id="{FA36EAAC-4369-4003-BBFA-2E9B91A3B218}"/>
              </a:ext>
            </a:extLst>
          </p:cNvPr>
          <p:cNvSpPr txBox="1">
            <a:spLocks/>
          </p:cNvSpPr>
          <p:nvPr/>
        </p:nvSpPr>
        <p:spPr>
          <a:xfrm>
            <a:off x="4849034" y="104259"/>
            <a:ext cx="9906000" cy="13821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Modello di business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544B2989-0601-493E-A521-76AF6FB6E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1559">
            <a:off x="5989852" y="4808838"/>
            <a:ext cx="1655569" cy="165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>
            <a:extLst>
              <a:ext uri="{FF2B5EF4-FFF2-40B4-BE49-F238E27FC236}">
                <a16:creationId xmlns:a16="http://schemas.microsoft.com/office/drawing/2014/main" id="{89408E9E-48BD-4D26-B529-84D098E8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08" y="4815293"/>
            <a:ext cx="19145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EAA2D58-C40B-406D-8B0A-E4720F9BD705}"/>
              </a:ext>
            </a:extLst>
          </p:cNvPr>
          <p:cNvSpPr txBox="1"/>
          <p:nvPr/>
        </p:nvSpPr>
        <p:spPr>
          <a:xfrm>
            <a:off x="4699584" y="4119739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Calibri" panose="020F0502020204030204" pitchFamily="34" charset="0"/>
                <a:cs typeface="Calibri" panose="020F0502020204030204" pitchFamily="34" charset="0"/>
              </a:rPr>
              <a:t>Leasing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82" name="Picture 10" descr="B&amp;B Hotels Logo Vector (.AI) Free Download">
            <a:extLst>
              <a:ext uri="{FF2B5EF4-FFF2-40B4-BE49-F238E27FC236}">
                <a16:creationId xmlns:a16="http://schemas.microsoft.com/office/drawing/2014/main" id="{3954D681-C732-4005-93E7-461F544CF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3910" y="5646147"/>
            <a:ext cx="861297" cy="86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L'eleganza e la raffinatezza dell'artigianato italiano">
            <a:extLst>
              <a:ext uri="{FF2B5EF4-FFF2-40B4-BE49-F238E27FC236}">
                <a16:creationId xmlns:a16="http://schemas.microsoft.com/office/drawing/2014/main" id="{684D453A-33D6-4515-91EA-50372060B6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423" y="5883816"/>
            <a:ext cx="820181" cy="8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12" descr="L'eleganza e la raffinatezza dell'artigianato italiano">
            <a:extLst>
              <a:ext uri="{FF2B5EF4-FFF2-40B4-BE49-F238E27FC236}">
                <a16:creationId xmlns:a16="http://schemas.microsoft.com/office/drawing/2014/main" id="{52A7792F-D44D-466E-BD74-B04383C65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535" y="4641190"/>
            <a:ext cx="820181" cy="82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47DF713D-FDC1-40D2-8FC5-51107FC0E5E9}"/>
              </a:ext>
            </a:extLst>
          </p:cNvPr>
          <p:cNvGrpSpPr/>
          <p:nvPr/>
        </p:nvGrpSpPr>
        <p:grpSpPr>
          <a:xfrm>
            <a:off x="7323740" y="1058107"/>
            <a:ext cx="1989463" cy="1859577"/>
            <a:chOff x="4840029" y="1494216"/>
            <a:chExt cx="1989463" cy="1859577"/>
          </a:xfrm>
        </p:grpSpPr>
        <p:pic>
          <p:nvPicPr>
            <p:cNvPr id="85" name="Immagine 84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C7438AA8-2BCA-419F-93A8-797D2AB4B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534612">
              <a:off x="4840029" y="1494216"/>
              <a:ext cx="1989463" cy="1859577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126458D0-C26C-48B8-9633-A37DFA3162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672" b="14870"/>
            <a:stretch/>
          </p:blipFill>
          <p:spPr>
            <a:xfrm rot="20504127">
              <a:off x="5435978" y="1804701"/>
              <a:ext cx="778922" cy="12195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4612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Tariffe dei servizi sociali: il Comune può aumentarle – Giurdanella.it">
            <a:extLst>
              <a:ext uri="{FF2B5EF4-FFF2-40B4-BE49-F238E27FC236}">
                <a16:creationId xmlns:a16="http://schemas.microsoft.com/office/drawing/2014/main" id="{BF4E4B97-8067-48C4-A636-22F38AC0C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3" r="15214"/>
          <a:stretch/>
        </p:blipFill>
        <p:spPr bwMode="auto"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itolo 1">
            <a:extLst>
              <a:ext uri="{FF2B5EF4-FFF2-40B4-BE49-F238E27FC236}">
                <a16:creationId xmlns:a16="http://schemas.microsoft.com/office/drawing/2014/main" id="{098447F6-CAAB-4544-97B2-39144349E9C4}"/>
              </a:ext>
            </a:extLst>
          </p:cNvPr>
          <p:cNvSpPr txBox="1">
            <a:spLocks/>
          </p:cNvSpPr>
          <p:nvPr/>
        </p:nvSpPr>
        <p:spPr>
          <a:xfrm>
            <a:off x="745837" y="138196"/>
            <a:ext cx="9906000" cy="13821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ECONOMICS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0465273-5D79-4BA9-BD4F-3AF0FD629749}"/>
              </a:ext>
            </a:extLst>
          </p:cNvPr>
          <p:cNvSpPr txBox="1"/>
          <p:nvPr/>
        </p:nvSpPr>
        <p:spPr>
          <a:xfrm>
            <a:off x="548185" y="1822964"/>
            <a:ext cx="5310188" cy="4098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Aft>
                <a:spcPts val="600"/>
              </a:spcAft>
              <a:buSzPct val="80000"/>
            </a:pPr>
            <a:endParaRPr lang="it-IT" dirty="0">
              <a:solidFill>
                <a:schemeClr val="tx2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F75B47B-7375-4376-9724-9A83706E9C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344664"/>
              </p:ext>
            </p:extLst>
          </p:nvPr>
        </p:nvGraphicFramePr>
        <p:xfrm>
          <a:off x="788434" y="1863035"/>
          <a:ext cx="4829690" cy="3642632"/>
        </p:xfrm>
        <a:graphic>
          <a:graphicData uri="http://schemas.openxmlformats.org/drawingml/2006/table">
            <a:tbl>
              <a:tblPr/>
              <a:tblGrid>
                <a:gridCol w="2897814">
                  <a:extLst>
                    <a:ext uri="{9D8B030D-6E8A-4147-A177-3AD203B41FA5}">
                      <a16:colId xmlns:a16="http://schemas.microsoft.com/office/drawing/2014/main" val="169306429"/>
                    </a:ext>
                  </a:extLst>
                </a:gridCol>
                <a:gridCol w="1931876">
                  <a:extLst>
                    <a:ext uri="{9D8B030D-6E8A-4147-A177-3AD203B41FA5}">
                      <a16:colId xmlns:a16="http://schemas.microsoft.com/office/drawing/2014/main" val="523216371"/>
                    </a:ext>
                  </a:extLst>
                </a:gridCol>
              </a:tblGrid>
              <a:tr h="26018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COSTI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88178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Leasing automezzo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€ 9.000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74025726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Corriere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€ 32.000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8009851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Applicazione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€ 5.000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699399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Nuova biancheria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€ 100.000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534316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Incremento costo operativo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€ 83.400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911966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Pubblicità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€ 15.000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1014520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Costi automezzo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€ 8.400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73517383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Play/App store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€ 250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281445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TOTALE COSTI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€ 253.050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428577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RICAVI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5927811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Ricavi servizio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€ 467.040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308674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Altri ricavi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8390524"/>
                  </a:ext>
                </a:extLst>
              </a:tr>
              <a:tr h="260188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TOTALE RICAVI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€ 467.040</a:t>
                      </a:r>
                    </a:p>
                  </a:txBody>
                  <a:tcPr marL="6350" marR="6350" marT="6350" marB="0" anchor="b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75620"/>
                  </a:ext>
                </a:extLst>
              </a:tr>
            </a:tbl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A1F2A3D2-B4BE-4E2C-8C1A-7047B0BFC56A}"/>
              </a:ext>
            </a:extLst>
          </p:cNvPr>
          <p:cNvSpPr txBox="1"/>
          <p:nvPr/>
        </p:nvSpPr>
        <p:spPr>
          <a:xfrm>
            <a:off x="902875" y="149756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Anno 1:</a:t>
            </a:r>
          </a:p>
        </p:txBody>
      </p:sp>
      <p:cxnSp>
        <p:nvCxnSpPr>
          <p:cNvPr id="17" name="Connettore diritto 25">
            <a:extLst>
              <a:ext uri="{FF2B5EF4-FFF2-40B4-BE49-F238E27FC236}">
                <a16:creationId xmlns:a16="http://schemas.microsoft.com/office/drawing/2014/main" id="{1E63AAC8-9083-4139-A0D2-EC866B563AD8}"/>
              </a:ext>
            </a:extLst>
          </p:cNvPr>
          <p:cNvCxnSpPr>
            <a:cxnSpLocks/>
          </p:cNvCxnSpPr>
          <p:nvPr/>
        </p:nvCxnSpPr>
        <p:spPr>
          <a:xfrm flipH="1">
            <a:off x="6634715" y="0"/>
            <a:ext cx="914401" cy="6858000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39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Connettore diritto 30">
            <a:extLst>
              <a:ext uri="{FF2B5EF4-FFF2-40B4-BE49-F238E27FC236}">
                <a16:creationId xmlns:a16="http://schemas.microsoft.com/office/drawing/2014/main" id="{ADE4E0EB-087E-470B-9521-E61C968DEF03}"/>
              </a:ext>
            </a:extLst>
          </p:cNvPr>
          <p:cNvCxnSpPr>
            <a:cxnSpLocks/>
          </p:cNvCxnSpPr>
          <p:nvPr/>
        </p:nvCxnSpPr>
        <p:spPr>
          <a:xfrm>
            <a:off x="0" y="5802339"/>
            <a:ext cx="6249972" cy="1055661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olo 1">
            <a:extLst>
              <a:ext uri="{FF2B5EF4-FFF2-40B4-BE49-F238E27FC236}">
                <a16:creationId xmlns:a16="http://schemas.microsoft.com/office/drawing/2014/main" id="{5621D953-9959-4C13-9405-E57E32B0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785" y="415180"/>
            <a:ext cx="6933112" cy="85377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i="0" kern="1200" cap="all" baseline="0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</a:t>
            </a:r>
            <a:endParaRPr lang="en-US" sz="6600" i="0" kern="1200" cap="all" baseline="0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BD3640B2-E8D1-4788-B7F9-8E23FABF97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6" t="6245" r="1266" b="19310"/>
          <a:stretch/>
        </p:blipFill>
        <p:spPr>
          <a:xfrm>
            <a:off x="813856" y="3050590"/>
            <a:ext cx="3062220" cy="284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61F32109-04DB-44F1-B08D-AB7212D0D1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5405" y="3050591"/>
            <a:ext cx="2849585" cy="2849585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23F93082-4C61-4963-A8BC-FDAD22702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87300" y="3119659"/>
            <a:ext cx="2849585" cy="2780517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723CCE3-FD03-4F99-B654-F274ED9FA63C}"/>
              </a:ext>
            </a:extLst>
          </p:cNvPr>
          <p:cNvSpPr txBox="1"/>
          <p:nvPr/>
        </p:nvSpPr>
        <p:spPr>
          <a:xfrm>
            <a:off x="1560136" y="2541734"/>
            <a:ext cx="156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Mario Santoro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54B9FB3-E608-4D12-A87A-AB0FBB268835}"/>
              </a:ext>
            </a:extLst>
          </p:cNvPr>
          <p:cNvSpPr txBox="1"/>
          <p:nvPr/>
        </p:nvSpPr>
        <p:spPr>
          <a:xfrm>
            <a:off x="5227262" y="2538476"/>
            <a:ext cx="189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Davide Acanfora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EA37EC0-ED65-4350-B5C3-4214E3CE00B8}"/>
              </a:ext>
            </a:extLst>
          </p:cNvPr>
          <p:cNvSpPr txBox="1"/>
          <p:nvPr/>
        </p:nvSpPr>
        <p:spPr>
          <a:xfrm>
            <a:off x="9085135" y="2538869"/>
            <a:ext cx="17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Raffaele Marino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C5D934AC-373D-462B-A974-C532DDE5F504}"/>
              </a:ext>
            </a:extLst>
          </p:cNvPr>
          <p:cNvSpPr/>
          <p:nvPr/>
        </p:nvSpPr>
        <p:spPr>
          <a:xfrm>
            <a:off x="1326065" y="143534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Tutor Aziendale		Tutor Accademico</a:t>
            </a: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Dott. Alessandro Belmonte     Prof.ssa Rita Francese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0FDBD9A-0DE9-4410-ADE8-DBC67E68DAAC}"/>
              </a:ext>
            </a:extLst>
          </p:cNvPr>
          <p:cNvSpPr txBox="1"/>
          <p:nvPr/>
        </p:nvSpPr>
        <p:spPr>
          <a:xfrm>
            <a:off x="1340885" y="2229461"/>
            <a:ext cx="413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IT: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7D95400-1FD5-4159-81C7-5EF58745341A}"/>
              </a:ext>
            </a:extLst>
          </p:cNvPr>
          <p:cNvSpPr txBox="1"/>
          <p:nvPr/>
        </p:nvSpPr>
        <p:spPr>
          <a:xfrm>
            <a:off x="5150869" y="5932840"/>
            <a:ext cx="20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Full </a:t>
            </a:r>
            <a:r>
              <a:rPr lang="it-IT" dirty="0" err="1">
                <a:latin typeface="Calibri" panose="020F0502020204030204" pitchFamily="34" charset="0"/>
                <a:cs typeface="Calibri" panose="020F0502020204030204" pitchFamily="34" charset="0"/>
              </a:rPr>
              <a:t>Stack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 Developer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04BE3A0A-BA22-4690-A124-042C05DEF80E}"/>
              </a:ext>
            </a:extLst>
          </p:cNvPr>
          <p:cNvSpPr txBox="1"/>
          <p:nvPr/>
        </p:nvSpPr>
        <p:spPr>
          <a:xfrm>
            <a:off x="8847890" y="5927361"/>
            <a:ext cx="2113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Front End Developer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61E60E3-C66B-4AE1-B32B-CCAD801E2411}"/>
              </a:ext>
            </a:extLst>
          </p:cNvPr>
          <p:cNvSpPr txBox="1"/>
          <p:nvPr/>
        </p:nvSpPr>
        <p:spPr>
          <a:xfrm>
            <a:off x="1654521" y="5927361"/>
            <a:ext cx="164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Lead Developer</a:t>
            </a:r>
          </a:p>
        </p:txBody>
      </p:sp>
      <p:cxnSp>
        <p:nvCxnSpPr>
          <p:cNvPr id="22" name="Connettore diritto 2">
            <a:extLst>
              <a:ext uri="{FF2B5EF4-FFF2-40B4-BE49-F238E27FC236}">
                <a16:creationId xmlns:a16="http://schemas.microsoft.com/office/drawing/2014/main" id="{CABA790C-CD71-4236-97EA-4E2E1941DB99}"/>
              </a:ext>
            </a:extLst>
          </p:cNvPr>
          <p:cNvCxnSpPr>
            <a:cxnSpLocks/>
          </p:cNvCxnSpPr>
          <p:nvPr/>
        </p:nvCxnSpPr>
        <p:spPr>
          <a:xfrm flipH="1">
            <a:off x="2381" y="-26400"/>
            <a:ext cx="901339" cy="6578127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10">
            <a:extLst>
              <a:ext uri="{FF2B5EF4-FFF2-40B4-BE49-F238E27FC236}">
                <a16:creationId xmlns:a16="http://schemas.microsoft.com/office/drawing/2014/main" id="{EC59355C-8B45-43CF-9FA4-A70EF68EB7A0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20271" cy="687063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15">
            <a:extLst>
              <a:ext uri="{FF2B5EF4-FFF2-40B4-BE49-F238E27FC236}">
                <a16:creationId xmlns:a16="http://schemas.microsoft.com/office/drawing/2014/main" id="{3B1DF748-4137-4DD7-B218-794AE5AA9546}"/>
              </a:ext>
            </a:extLst>
          </p:cNvPr>
          <p:cNvCxnSpPr>
            <a:cxnSpLocks/>
          </p:cNvCxnSpPr>
          <p:nvPr/>
        </p:nvCxnSpPr>
        <p:spPr>
          <a:xfrm>
            <a:off x="10785835" y="0"/>
            <a:ext cx="1406165" cy="4260915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17">
            <a:extLst>
              <a:ext uri="{FF2B5EF4-FFF2-40B4-BE49-F238E27FC236}">
                <a16:creationId xmlns:a16="http://schemas.microsoft.com/office/drawing/2014/main" id="{B70E29EF-7BA4-4E08-9A68-1287B9134480}"/>
              </a:ext>
            </a:extLst>
          </p:cNvPr>
          <p:cNvCxnSpPr>
            <a:cxnSpLocks/>
          </p:cNvCxnSpPr>
          <p:nvPr/>
        </p:nvCxnSpPr>
        <p:spPr>
          <a:xfrm>
            <a:off x="6481763" y="-11907"/>
            <a:ext cx="5741193" cy="947566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diritto 25">
            <a:extLst>
              <a:ext uri="{FF2B5EF4-FFF2-40B4-BE49-F238E27FC236}">
                <a16:creationId xmlns:a16="http://schemas.microsoft.com/office/drawing/2014/main" id="{0FC22290-046F-4E5A-BC6F-6658EB38E0EE}"/>
              </a:ext>
            </a:extLst>
          </p:cNvPr>
          <p:cNvCxnSpPr>
            <a:cxnSpLocks/>
          </p:cNvCxnSpPr>
          <p:nvPr/>
        </p:nvCxnSpPr>
        <p:spPr>
          <a:xfrm flipH="1">
            <a:off x="11539538" y="1603942"/>
            <a:ext cx="659865" cy="5277871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diritto 34">
            <a:extLst>
              <a:ext uri="{FF2B5EF4-FFF2-40B4-BE49-F238E27FC236}">
                <a16:creationId xmlns:a16="http://schemas.microsoft.com/office/drawing/2014/main" id="{8BED50BB-9E77-4488-BA93-4752DDAEE952}"/>
              </a:ext>
            </a:extLst>
          </p:cNvPr>
          <p:cNvCxnSpPr>
            <a:cxnSpLocks/>
          </p:cNvCxnSpPr>
          <p:nvPr/>
        </p:nvCxnSpPr>
        <p:spPr>
          <a:xfrm flipH="1">
            <a:off x="8424863" y="5834063"/>
            <a:ext cx="3817143" cy="1045369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606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nettore diritto 2">
            <a:extLst>
              <a:ext uri="{FF2B5EF4-FFF2-40B4-BE49-F238E27FC236}">
                <a16:creationId xmlns:a16="http://schemas.microsoft.com/office/drawing/2014/main" id="{5F26F79B-9A1D-44A6-89C6-41192651264D}"/>
              </a:ext>
            </a:extLst>
          </p:cNvPr>
          <p:cNvCxnSpPr>
            <a:cxnSpLocks/>
          </p:cNvCxnSpPr>
          <p:nvPr/>
        </p:nvCxnSpPr>
        <p:spPr>
          <a:xfrm flipH="1">
            <a:off x="2381" y="-26400"/>
            <a:ext cx="901339" cy="6578127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0">
            <a:extLst>
              <a:ext uri="{FF2B5EF4-FFF2-40B4-BE49-F238E27FC236}">
                <a16:creationId xmlns:a16="http://schemas.microsoft.com/office/drawing/2014/main" id="{FD6D4DA2-4484-4F87-BA17-A00ED5BA9D2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20271" cy="687063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5">
            <a:extLst>
              <a:ext uri="{FF2B5EF4-FFF2-40B4-BE49-F238E27FC236}">
                <a16:creationId xmlns:a16="http://schemas.microsoft.com/office/drawing/2014/main" id="{7A336E53-2258-4F13-B691-EA84E575CD63}"/>
              </a:ext>
            </a:extLst>
          </p:cNvPr>
          <p:cNvCxnSpPr>
            <a:cxnSpLocks/>
          </p:cNvCxnSpPr>
          <p:nvPr/>
        </p:nvCxnSpPr>
        <p:spPr>
          <a:xfrm>
            <a:off x="10785835" y="0"/>
            <a:ext cx="1406165" cy="4260915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diritto 17">
            <a:extLst>
              <a:ext uri="{FF2B5EF4-FFF2-40B4-BE49-F238E27FC236}">
                <a16:creationId xmlns:a16="http://schemas.microsoft.com/office/drawing/2014/main" id="{679FDEB2-05AF-4987-864B-DA1797B04A5E}"/>
              </a:ext>
            </a:extLst>
          </p:cNvPr>
          <p:cNvCxnSpPr>
            <a:cxnSpLocks/>
          </p:cNvCxnSpPr>
          <p:nvPr/>
        </p:nvCxnSpPr>
        <p:spPr>
          <a:xfrm>
            <a:off x="6481763" y="-11907"/>
            <a:ext cx="5741193" cy="947566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diritto 25">
            <a:extLst>
              <a:ext uri="{FF2B5EF4-FFF2-40B4-BE49-F238E27FC236}">
                <a16:creationId xmlns:a16="http://schemas.microsoft.com/office/drawing/2014/main" id="{2734D7FE-D008-47AA-8C6D-5C9B3E3C1DD4}"/>
              </a:ext>
            </a:extLst>
          </p:cNvPr>
          <p:cNvCxnSpPr>
            <a:cxnSpLocks/>
          </p:cNvCxnSpPr>
          <p:nvPr/>
        </p:nvCxnSpPr>
        <p:spPr>
          <a:xfrm flipH="1">
            <a:off x="11539538" y="1603942"/>
            <a:ext cx="659865" cy="5277871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diritto 30">
            <a:extLst>
              <a:ext uri="{FF2B5EF4-FFF2-40B4-BE49-F238E27FC236}">
                <a16:creationId xmlns:a16="http://schemas.microsoft.com/office/drawing/2014/main" id="{DE474762-3F03-4B50-9D5E-1716CC0AD062}"/>
              </a:ext>
            </a:extLst>
          </p:cNvPr>
          <p:cNvCxnSpPr>
            <a:cxnSpLocks/>
          </p:cNvCxnSpPr>
          <p:nvPr/>
        </p:nvCxnSpPr>
        <p:spPr>
          <a:xfrm>
            <a:off x="0" y="5802339"/>
            <a:ext cx="6249972" cy="1055661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34">
            <a:extLst>
              <a:ext uri="{FF2B5EF4-FFF2-40B4-BE49-F238E27FC236}">
                <a16:creationId xmlns:a16="http://schemas.microsoft.com/office/drawing/2014/main" id="{29484C95-9C55-473E-B56B-878BB6F78E06}"/>
              </a:ext>
            </a:extLst>
          </p:cNvPr>
          <p:cNvCxnSpPr>
            <a:cxnSpLocks/>
          </p:cNvCxnSpPr>
          <p:nvPr/>
        </p:nvCxnSpPr>
        <p:spPr>
          <a:xfrm flipH="1">
            <a:off x="8424863" y="5834063"/>
            <a:ext cx="3817143" cy="1045369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AB56035-F8DA-417E-83DE-EC5AAC83E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40" y="502016"/>
            <a:ext cx="10234920" cy="58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49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3" name="Rectangle 212">
            <a:extLst>
              <a:ext uri="{FF2B5EF4-FFF2-40B4-BE49-F238E27FC236}">
                <a16:creationId xmlns:a16="http://schemas.microsoft.com/office/drawing/2014/main" id="{8B2BAECB-35E2-4DD9-8B8C-22D215DD0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Risultato immagini per letto">
            <a:extLst>
              <a:ext uri="{FF2B5EF4-FFF2-40B4-BE49-F238E27FC236}">
                <a16:creationId xmlns:a16="http://schemas.microsoft.com/office/drawing/2014/main" id="{B80C3007-B6DB-4687-B8D2-1ED6CDCFB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1" r="16548"/>
          <a:stretch/>
        </p:blipFill>
        <p:spPr bwMode="auto">
          <a:xfrm>
            <a:off x="6938682" y="10"/>
            <a:ext cx="5253320" cy="6857990"/>
          </a:xfrm>
          <a:custGeom>
            <a:avLst/>
            <a:gdLst/>
            <a:ahLst/>
            <a:cxnLst/>
            <a:rect l="l" t="t" r="r" b="b"/>
            <a:pathLst>
              <a:path w="5253320" h="6858000">
                <a:moveTo>
                  <a:pt x="722088" y="0"/>
                </a:moveTo>
                <a:lnTo>
                  <a:pt x="5253320" y="0"/>
                </a:lnTo>
                <a:lnTo>
                  <a:pt x="525332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5528235" y="0"/>
            <a:ext cx="6663765" cy="9920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olo 1">
            <a:extLst>
              <a:ext uri="{FF2B5EF4-FFF2-40B4-BE49-F238E27FC236}">
                <a16:creationId xmlns:a16="http://schemas.microsoft.com/office/drawing/2014/main" id="{6436D3EE-E944-4FE8-91A6-D0A9EC6F443F}"/>
              </a:ext>
            </a:extLst>
          </p:cNvPr>
          <p:cNvSpPr txBox="1">
            <a:spLocks/>
          </p:cNvSpPr>
          <p:nvPr/>
        </p:nvSpPr>
        <p:spPr>
          <a:xfrm>
            <a:off x="1129553" y="511309"/>
            <a:ext cx="9577116" cy="1221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PROBLEMA - 1</a:t>
            </a:r>
          </a:p>
        </p:txBody>
      </p: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59A4D70B-DDC1-4608-A785-8E63CB183226}"/>
              </a:ext>
            </a:extLst>
          </p:cNvPr>
          <p:cNvCxnSpPr>
            <a:cxnSpLocks/>
          </p:cNvCxnSpPr>
          <p:nvPr/>
        </p:nvCxnSpPr>
        <p:spPr>
          <a:xfrm>
            <a:off x="5528235" y="0"/>
            <a:ext cx="6663765" cy="992094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3">
            <a:extLst>
              <a:ext uri="{FF2B5EF4-FFF2-40B4-BE49-F238E27FC236}">
                <a16:creationId xmlns:a16="http://schemas.microsoft.com/office/drawing/2014/main" id="{ACF77A9E-FC70-4E8D-B1A6-42BDCE5A94C0}"/>
              </a:ext>
            </a:extLst>
          </p:cNvPr>
          <p:cNvSpPr txBox="1"/>
          <p:nvPr/>
        </p:nvSpPr>
        <p:spPr>
          <a:xfrm>
            <a:off x="1149205" y="1733266"/>
            <a:ext cx="5714592" cy="38844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  <a:buSzPct val="80000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 piccole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strutture ricettive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affrontano innumerevoli problematiche con:</a:t>
            </a:r>
          </a:p>
          <a:p>
            <a:pPr marL="285750" indent="-285750" algn="just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lavaggio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della propria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biancheria</a:t>
            </a:r>
            <a:endParaRPr lang="it-IT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fornitura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 parte di terzi</a:t>
            </a:r>
          </a:p>
        </p:txBody>
      </p:sp>
    </p:spTree>
    <p:extLst>
      <p:ext uri="{BB962C8B-B14F-4D97-AF65-F5344CB8AC3E}">
        <p14:creationId xmlns:p14="http://schemas.microsoft.com/office/powerpoint/2010/main" val="218677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" name="Straight Connector 11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1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5B8092E2-D77A-4CE6-BB2D-626978445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02CD835-4B0F-45D6-9B85-B049A1005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11309"/>
            <a:ext cx="9577116" cy="12219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i="0" dirty="0">
                <a:latin typeface="Calibri" panose="020F0502020204030204" pitchFamily="34" charset="0"/>
                <a:cs typeface="Calibri" panose="020F0502020204030204" pitchFamily="34" charset="0"/>
              </a:rPr>
              <a:t>PROBLEMA - 2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971A1EC-5980-40B2-973F-0D3D6630D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B0049A56-C4C2-4C0F-9F4F-D0E34391D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D02BE56-7EB5-4E62-B6E2-1C49E470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4595B06-EDA5-4E45-BED4-7891E7E0C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79C9A5D-F572-476A-99A9-700077150B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9592DA5-68A4-46A6-90EA-F0304FF8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ttore diritto 128">
            <a:extLst>
              <a:ext uri="{FF2B5EF4-FFF2-40B4-BE49-F238E27FC236}">
                <a16:creationId xmlns:a16="http://schemas.microsoft.com/office/drawing/2014/main" id="{5F2185AB-9494-4D49-966B-17A56834666C}"/>
              </a:ext>
            </a:extLst>
          </p:cNvPr>
          <p:cNvCxnSpPr>
            <a:cxnSpLocks/>
          </p:cNvCxnSpPr>
          <p:nvPr/>
        </p:nvCxnSpPr>
        <p:spPr>
          <a:xfrm flipH="1">
            <a:off x="477427" y="-17252"/>
            <a:ext cx="341281" cy="2026805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0B7A1ED9-6708-4A26-A05C-B3A925BF28FC}"/>
              </a:ext>
            </a:extLst>
          </p:cNvPr>
          <p:cNvCxnSpPr>
            <a:cxnSpLocks/>
          </p:cNvCxnSpPr>
          <p:nvPr/>
        </p:nvCxnSpPr>
        <p:spPr>
          <a:xfrm flipH="1">
            <a:off x="-28501" y="0"/>
            <a:ext cx="3191082" cy="687770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diritto 132">
            <a:extLst>
              <a:ext uri="{FF2B5EF4-FFF2-40B4-BE49-F238E27FC236}">
                <a16:creationId xmlns:a16="http://schemas.microsoft.com/office/drawing/2014/main" id="{FD33A51C-8F03-4C09-94C8-C444C202F420}"/>
              </a:ext>
            </a:extLst>
          </p:cNvPr>
          <p:cNvCxnSpPr>
            <a:cxnSpLocks/>
          </p:cNvCxnSpPr>
          <p:nvPr/>
        </p:nvCxnSpPr>
        <p:spPr>
          <a:xfrm flipH="1">
            <a:off x="11594353" y="0"/>
            <a:ext cx="239060" cy="2009553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diritto 134">
            <a:extLst>
              <a:ext uri="{FF2B5EF4-FFF2-40B4-BE49-F238E27FC236}">
                <a16:creationId xmlns:a16="http://schemas.microsoft.com/office/drawing/2014/main" id="{9E1A5848-E455-459A-9D3F-C507A5A9DCA6}"/>
              </a:ext>
            </a:extLst>
          </p:cNvPr>
          <p:cNvCxnSpPr>
            <a:cxnSpLocks/>
          </p:cNvCxnSpPr>
          <p:nvPr/>
        </p:nvCxnSpPr>
        <p:spPr>
          <a:xfrm>
            <a:off x="8968704" y="10456"/>
            <a:ext cx="2147217" cy="1988016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ttore diritto 136">
            <a:extLst>
              <a:ext uri="{FF2B5EF4-FFF2-40B4-BE49-F238E27FC236}">
                <a16:creationId xmlns:a16="http://schemas.microsoft.com/office/drawing/2014/main" id="{9913CC83-0BDD-4613-9859-5329ADD8F6B8}"/>
              </a:ext>
            </a:extLst>
          </p:cNvPr>
          <p:cNvCxnSpPr>
            <a:cxnSpLocks/>
          </p:cNvCxnSpPr>
          <p:nvPr/>
        </p:nvCxnSpPr>
        <p:spPr>
          <a:xfrm flipV="1">
            <a:off x="7370222" y="1161858"/>
            <a:ext cx="4818934" cy="829791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ttore diritto 138">
            <a:extLst>
              <a:ext uri="{FF2B5EF4-FFF2-40B4-BE49-F238E27FC236}">
                <a16:creationId xmlns:a16="http://schemas.microsoft.com/office/drawing/2014/main" id="{56AB1237-3922-4B65-89EC-2237F73AA335}"/>
              </a:ext>
            </a:extLst>
          </p:cNvPr>
          <p:cNvCxnSpPr>
            <a:cxnSpLocks/>
          </p:cNvCxnSpPr>
          <p:nvPr/>
        </p:nvCxnSpPr>
        <p:spPr>
          <a:xfrm>
            <a:off x="2844" y="1306795"/>
            <a:ext cx="1756955" cy="684286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2">
            <a:extLst>
              <a:ext uri="{FF2B5EF4-FFF2-40B4-BE49-F238E27FC236}">
                <a16:creationId xmlns:a16="http://schemas.microsoft.com/office/drawing/2014/main" id="{BB3D5163-0B58-41D7-8819-F00ECF530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004" y="3161262"/>
            <a:ext cx="903769" cy="31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7485EC3-AA62-4FAC-9AF2-5B2874201363}"/>
              </a:ext>
            </a:extLst>
          </p:cNvPr>
          <p:cNvSpPr txBox="1"/>
          <p:nvPr/>
        </p:nvSpPr>
        <p:spPr>
          <a:xfrm>
            <a:off x="9797388" y="299064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B&amp;B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3BE0551-27DB-4B7C-9843-84558A1ECEA1}"/>
              </a:ext>
            </a:extLst>
          </p:cNvPr>
          <p:cNvSpPr txBox="1"/>
          <p:nvPr/>
        </p:nvSpPr>
        <p:spPr>
          <a:xfrm>
            <a:off x="903768" y="45927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41" name="Immagine 40">
            <a:extLst>
              <a:ext uri="{FF2B5EF4-FFF2-40B4-BE49-F238E27FC236}">
                <a16:creationId xmlns:a16="http://schemas.microsoft.com/office/drawing/2014/main" id="{189E1655-07EB-40FA-A160-B25A13AAF01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0194" y="2226354"/>
            <a:ext cx="1158622" cy="759401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D1D8F40B-D4DF-4652-AB8C-2DA1BB845AB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6103" y="2618719"/>
            <a:ext cx="3598329" cy="2299252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5591621E-820B-4C17-8AEA-EEB003E9025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2497671" y="2688724"/>
            <a:ext cx="3598329" cy="2299252"/>
          </a:xfrm>
          <a:prstGeom prst="rect">
            <a:avLst/>
          </a:prstGeom>
        </p:spPr>
      </p:pic>
      <p:sp>
        <p:nvSpPr>
          <p:cNvPr id="47" name="CasellaDiTesto 11">
            <a:extLst>
              <a:ext uri="{FF2B5EF4-FFF2-40B4-BE49-F238E27FC236}">
                <a16:creationId xmlns:a16="http://schemas.microsoft.com/office/drawing/2014/main" id="{C33EF636-6CA6-4D5C-A8ED-FC79CD41613B}"/>
              </a:ext>
            </a:extLst>
          </p:cNvPr>
          <p:cNvSpPr txBox="1"/>
          <p:nvPr/>
        </p:nvSpPr>
        <p:spPr>
          <a:xfrm>
            <a:off x="979774" y="4967458"/>
            <a:ext cx="3047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44B0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SEMPLICITA’</a:t>
            </a:r>
          </a:p>
          <a:p>
            <a:r>
              <a:rPr lang="it-IT" dirty="0">
                <a:solidFill>
                  <a:srgbClr val="44B0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COMODITA’</a:t>
            </a:r>
          </a:p>
          <a:p>
            <a:r>
              <a:rPr lang="it-IT" dirty="0">
                <a:solidFill>
                  <a:srgbClr val="44B0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AFFIDABILITA’</a:t>
            </a:r>
          </a:p>
          <a:p>
            <a:r>
              <a:rPr lang="it-IT" dirty="0">
                <a:solidFill>
                  <a:srgbClr val="44B0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QUALITA’</a:t>
            </a:r>
          </a:p>
          <a:p>
            <a:r>
              <a:rPr lang="it-IT" dirty="0">
                <a:solidFill>
                  <a:srgbClr val="44B0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 RISPARMI</a:t>
            </a:r>
          </a:p>
        </p:txBody>
      </p:sp>
      <p:pic>
        <p:nvPicPr>
          <p:cNvPr id="51" name="Immagine 50">
            <a:extLst>
              <a:ext uri="{FF2B5EF4-FFF2-40B4-BE49-F238E27FC236}">
                <a16:creationId xmlns:a16="http://schemas.microsoft.com/office/drawing/2014/main" id="{F20F8994-464A-4F0F-9BD8-50E8F334F19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1920" y="1950208"/>
            <a:ext cx="1624354" cy="1254152"/>
          </a:xfrm>
          <a:prstGeom prst="rect">
            <a:avLst/>
          </a:prstGeom>
        </p:spPr>
      </p:pic>
      <p:pic>
        <p:nvPicPr>
          <p:cNvPr id="52" name="Immagine 51" descr="Immagine che contiene automobile, trasporto, esterni, strada&#10;&#10;Descrizione generata automaticamente">
            <a:extLst>
              <a:ext uri="{FF2B5EF4-FFF2-40B4-BE49-F238E27FC236}">
                <a16:creationId xmlns:a16="http://schemas.microsoft.com/office/drawing/2014/main" id="{47E67639-6FF1-4BB6-B501-190CD1252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330" y="2735604"/>
            <a:ext cx="2059305" cy="1158907"/>
          </a:xfrm>
          <a:prstGeom prst="rect">
            <a:avLst/>
          </a:prstGeom>
        </p:spPr>
      </p:pic>
      <p:pic>
        <p:nvPicPr>
          <p:cNvPr id="53" name="Immagine 52" descr="Immagine che contiene automobile, scuro, via, piccolo&#10;&#10;Descrizione generata automaticamente">
            <a:extLst>
              <a:ext uri="{FF2B5EF4-FFF2-40B4-BE49-F238E27FC236}">
                <a16:creationId xmlns:a16="http://schemas.microsoft.com/office/drawing/2014/main" id="{1DD193D9-B961-428F-B0A2-F764DBDF8F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003" y="2985755"/>
            <a:ext cx="1755708" cy="1087030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9AF75444-CB0F-4B58-AC95-EF190B4DA3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591" y="2262592"/>
            <a:ext cx="452993" cy="452645"/>
          </a:xfrm>
          <a:prstGeom prst="rect">
            <a:avLst/>
          </a:prstGeom>
        </p:spPr>
      </p:pic>
      <p:pic>
        <p:nvPicPr>
          <p:cNvPr id="55" name="Immagine 54" descr="Immagine che contiene stanza&#10;&#10;Descrizione generata automaticamente">
            <a:extLst>
              <a:ext uri="{FF2B5EF4-FFF2-40B4-BE49-F238E27FC236}">
                <a16:creationId xmlns:a16="http://schemas.microsoft.com/office/drawing/2014/main" id="{66129C2E-F56F-4861-A913-2913A86D35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637" y="2625846"/>
            <a:ext cx="905246" cy="873694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C1AAE7BE-A629-49B3-8BAB-4A2FCE0652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003" y="3732409"/>
            <a:ext cx="1139147" cy="1088834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4012EDBA-1B91-441C-8EA6-53D0E24ECA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9" y="3733675"/>
            <a:ext cx="1102361" cy="1102361"/>
          </a:xfrm>
          <a:prstGeom prst="rect">
            <a:avLst/>
          </a:prstGeom>
        </p:spPr>
      </p:pic>
      <p:sp>
        <p:nvSpPr>
          <p:cNvPr id="61" name="CasellaDiTesto 62">
            <a:extLst>
              <a:ext uri="{FF2B5EF4-FFF2-40B4-BE49-F238E27FC236}">
                <a16:creationId xmlns:a16="http://schemas.microsoft.com/office/drawing/2014/main" id="{8C0F3CE2-1F2A-47AE-A502-7BA4150994CF}"/>
              </a:ext>
            </a:extLst>
          </p:cNvPr>
          <p:cNvSpPr txBox="1"/>
          <p:nvPr/>
        </p:nvSpPr>
        <p:spPr>
          <a:xfrm>
            <a:off x="7216496" y="4967137"/>
            <a:ext cx="35983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r">
              <a:buFontTx/>
              <a:buChar char="-"/>
            </a:pPr>
            <a:r>
              <a:rPr lang="it-IT" dirty="0">
                <a:solidFill>
                  <a:srgbClr val="B7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ASSENZA GRANDI MACCHINARI</a:t>
            </a:r>
          </a:p>
          <a:p>
            <a:pPr marL="285750" indent="-285750" algn="r">
              <a:buFontTx/>
              <a:buChar char="-"/>
            </a:pPr>
            <a:r>
              <a:rPr lang="it-IT" dirty="0">
                <a:solidFill>
                  <a:srgbClr val="B7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LUNGHI TEMPI DI ATTESA</a:t>
            </a:r>
          </a:p>
          <a:p>
            <a:pPr marL="285750" indent="-285750" algn="r">
              <a:buFontTx/>
              <a:buChar char="-"/>
            </a:pPr>
            <a:r>
              <a:rPr lang="it-IT" dirty="0">
                <a:solidFill>
                  <a:srgbClr val="B7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RAPPORTI POCO FORMALI</a:t>
            </a:r>
          </a:p>
          <a:p>
            <a:pPr marL="285750" indent="-285750" algn="r">
              <a:buFontTx/>
              <a:buChar char="-"/>
            </a:pPr>
            <a:r>
              <a:rPr lang="it-IT" dirty="0">
                <a:solidFill>
                  <a:srgbClr val="B7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QUALITA’ DISCUTIBILE</a:t>
            </a:r>
          </a:p>
          <a:p>
            <a:pPr marL="285750" indent="-285750" algn="r">
              <a:buFontTx/>
              <a:buChar char="-"/>
            </a:pPr>
            <a:r>
              <a:rPr lang="it-IT" dirty="0">
                <a:solidFill>
                  <a:srgbClr val="B7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TRASPORTO DELLA BIANCHERIA A CARICO DEL CLIENTE</a:t>
            </a:r>
          </a:p>
          <a:p>
            <a:pPr marL="285750" indent="-285750" algn="r">
              <a:buFontTx/>
              <a:buChar char="-"/>
            </a:pPr>
            <a:endParaRPr lang="it-IT" dirty="0">
              <a:solidFill>
                <a:srgbClr val="B7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2" name="Picture 4" descr="Risultato immagini per rfid">
            <a:extLst>
              <a:ext uri="{FF2B5EF4-FFF2-40B4-BE49-F238E27FC236}">
                <a16:creationId xmlns:a16="http://schemas.microsoft.com/office/drawing/2014/main" id="{30ECB28F-47F0-49CE-9BE4-94C396510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4596" b="96691" l="10000" r="90000">
                        <a14:foregroundMark x1="36000" y1="21324" x2="36000" y2="21324"/>
                        <a14:foregroundMark x1="45100" y1="10478" x2="45100" y2="10478"/>
                        <a14:foregroundMark x1="59400" y1="26103" x2="59400" y2="26103"/>
                        <a14:foregroundMark x1="62200" y1="4779" x2="62200" y2="4779"/>
                        <a14:foregroundMark x1="55900" y1="46140" x2="55900" y2="46140"/>
                        <a14:foregroundMark x1="32700" y1="20772" x2="32700" y2="20772"/>
                        <a14:foregroundMark x1="29900" y1="23897" x2="29900" y2="23897"/>
                        <a14:foregroundMark x1="27600" y1="26103" x2="27600" y2="26103"/>
                        <a14:foregroundMark x1="32300" y1="96691" x2="32300" y2="96691"/>
                        <a14:foregroundMark x1="36800" y1="80515" x2="36800" y2="80515"/>
                        <a14:foregroundMark x1="45200" y1="79779" x2="45200" y2="79779"/>
                        <a14:foregroundMark x1="52300" y1="79779" x2="52300" y2="79779"/>
                        <a14:foregroundMark x1="56100" y1="79596" x2="56100" y2="79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419" y="3783583"/>
            <a:ext cx="1191320" cy="64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C465FDDF-746C-4998-A81A-8143C69E18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81" y="2459957"/>
            <a:ext cx="599527" cy="759401"/>
          </a:xfrm>
          <a:prstGeom prst="rect">
            <a:avLst/>
          </a:prstGeom>
        </p:spPr>
      </p:pic>
      <p:pic>
        <p:nvPicPr>
          <p:cNvPr id="48" name="Immagine 47">
            <a:extLst>
              <a:ext uri="{FF2B5EF4-FFF2-40B4-BE49-F238E27FC236}">
                <a16:creationId xmlns:a16="http://schemas.microsoft.com/office/drawing/2014/main" id="{0C181462-676A-4FCF-9163-3172DB3996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155" y="4171661"/>
            <a:ext cx="589192" cy="746310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34CD7C01-653E-48D7-8939-9A8B1585C2A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65" y="3136089"/>
            <a:ext cx="599527" cy="75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94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896" y="812006"/>
            <a:ext cx="5551668" cy="1671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Soluzione - 1</a:t>
            </a:r>
          </a:p>
        </p:txBody>
      </p:sp>
      <p:cxnSp>
        <p:nvCxnSpPr>
          <p:cNvPr id="219" name="Straight Connector 166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67DD9C39-FBBD-42E9-8ABA-BFF239BADADE}"/>
              </a:ext>
            </a:extLst>
          </p:cNvPr>
          <p:cNvCxnSpPr>
            <a:cxnSpLocks/>
          </p:cNvCxnSpPr>
          <p:nvPr/>
        </p:nvCxnSpPr>
        <p:spPr>
          <a:xfrm flipV="1">
            <a:off x="2890239" y="-11953"/>
            <a:ext cx="2499667" cy="6881906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B5A43FF4-6F07-477E-9A60-FBDE6223D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218" y="203410"/>
            <a:ext cx="2138551" cy="2138551"/>
          </a:xfrm>
          <a:prstGeom prst="rect">
            <a:avLst/>
          </a:prstGeom>
        </p:spPr>
      </p:pic>
      <p:pic>
        <p:nvPicPr>
          <p:cNvPr id="2050" name="Picture 2" descr="Mappa Di Navigazione Sullo Smartphone Illustrazione di Stock -  Illustrazione di azionamento, programma: 43127018">
            <a:extLst>
              <a:ext uri="{FF2B5EF4-FFF2-40B4-BE49-F238E27FC236}">
                <a16:creationId xmlns:a16="http://schemas.microsoft.com/office/drawing/2014/main" id="{32DF21DA-D959-465C-B070-DAFC24378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9750" r="90750">
                        <a14:foregroundMark x1="20500" y1="25000" x2="20500" y2="25000"/>
                        <a14:foregroundMark x1="17750" y1="25000" x2="17750" y2="25000"/>
                        <a14:foregroundMark x1="17750" y1="25000" x2="17750" y2="25000"/>
                        <a14:foregroundMark x1="15875" y1="27500" x2="15875" y2="27500"/>
                        <a14:foregroundMark x1="15875" y1="27500" x2="15875" y2="27500"/>
                        <a14:foregroundMark x1="15875" y1="27500" x2="15875" y2="27500"/>
                        <a14:foregroundMark x1="20750" y1="25500" x2="20750" y2="25500"/>
                        <a14:foregroundMark x1="23000" y1="22500" x2="23000" y2="22500"/>
                        <a14:foregroundMark x1="24250" y1="22000" x2="24625" y2="22000"/>
                        <a14:foregroundMark x1="24625" y1="22000" x2="24625" y2="22000"/>
                        <a14:foregroundMark x1="24625" y1="22000" x2="24625" y2="22000"/>
                        <a14:foregroundMark x1="32000" y1="19000" x2="32000" y2="19000"/>
                        <a14:foregroundMark x1="32000" y1="17667" x2="32000" y2="17667"/>
                        <a14:foregroundMark x1="36500" y1="15167" x2="36500" y2="15167"/>
                        <a14:foregroundMark x1="36875" y1="14667" x2="36875" y2="14667"/>
                        <a14:foregroundMark x1="36875" y1="14667" x2="36875" y2="14667"/>
                        <a14:foregroundMark x1="11750" y1="29667" x2="11750" y2="29667"/>
                        <a14:foregroundMark x1="9750" y1="36500" x2="9750" y2="36500"/>
                        <a14:foregroundMark x1="11500" y1="36667" x2="11500" y2="36667"/>
                        <a14:foregroundMark x1="67750" y1="78500" x2="67750" y2="78500"/>
                        <a14:foregroundMark x1="76625" y1="71333" x2="76625" y2="71333"/>
                        <a14:foregroundMark x1="75125" y1="72167" x2="75125" y2="72167"/>
                        <a14:foregroundMark x1="75125" y1="72167" x2="75125" y2="72167"/>
                        <a14:foregroundMark x1="75125" y1="72167" x2="75125" y2="72167"/>
                        <a14:foregroundMark x1="78250" y1="71333" x2="78250" y2="71333"/>
                        <a14:foregroundMark x1="81250" y1="67500" x2="81250" y2="67500"/>
                        <a14:foregroundMark x1="86625" y1="64500" x2="86625" y2="64500"/>
                        <a14:foregroundMark x1="85125" y1="64000" x2="85125" y2="64000"/>
                        <a14:foregroundMark x1="85000" y1="62667" x2="85000" y2="62667"/>
                        <a14:foregroundMark x1="88625" y1="61333" x2="88625" y2="61333"/>
                        <a14:foregroundMark x1="88250" y1="61333" x2="88250" y2="61333"/>
                        <a14:foregroundMark x1="81875" y1="67333" x2="81875" y2="67333"/>
                        <a14:foregroundMark x1="81875" y1="69667" x2="81875" y2="69667"/>
                        <a14:foregroundMark x1="79000" y1="71667" x2="79000" y2="71667"/>
                        <a14:foregroundMark x1="66625" y1="78500" x2="66625" y2="78500"/>
                        <a14:foregroundMark x1="70875" y1="77667" x2="70875" y2="77667"/>
                        <a14:foregroundMark x1="70875" y1="77667" x2="70875" y2="77667"/>
                        <a14:foregroundMark x1="70875" y1="77667" x2="70875" y2="77667"/>
                        <a14:foregroundMark x1="70875" y1="77667" x2="70875" y2="77667"/>
                        <a14:foregroundMark x1="70875" y1="77667" x2="70875" y2="77667"/>
                        <a14:foregroundMark x1="70875" y1="77667" x2="70875" y2="77667"/>
                        <a14:foregroundMark x1="70875" y1="77333" x2="70875" y2="77333"/>
                        <a14:foregroundMark x1="70875" y1="76000" x2="70875" y2="76000"/>
                        <a14:foregroundMark x1="70875" y1="75500" x2="70875" y2="75500"/>
                        <a14:foregroundMark x1="70875" y1="75500" x2="70875" y2="75500"/>
                        <a14:foregroundMark x1="70875" y1="75500" x2="70875" y2="75500"/>
                        <a14:foregroundMark x1="70875" y1="75500" x2="70875" y2="75500"/>
                        <a14:foregroundMark x1="70875" y1="75500" x2="70875" y2="75500"/>
                        <a14:foregroundMark x1="70000" y1="75500" x2="70000" y2="75500"/>
                        <a14:foregroundMark x1="70000" y1="75500" x2="70000" y2="75500"/>
                        <a14:foregroundMark x1="71250" y1="82000" x2="71250" y2="82000"/>
                        <a14:foregroundMark x1="72500" y1="80167" x2="72500" y2="80167"/>
                        <a14:foregroundMark x1="72500" y1="80167" x2="72500" y2="80167"/>
                        <a14:foregroundMark x1="73500" y1="79333" x2="73500" y2="79333"/>
                        <a14:foregroundMark x1="76375" y1="78167" x2="76375" y2="78167"/>
                        <a14:foregroundMark x1="77000" y1="78000" x2="77000" y2="78000"/>
                        <a14:foregroundMark x1="78000" y1="75667" x2="78000" y2="75667"/>
                        <a14:foregroundMark x1="78625" y1="74667" x2="80125" y2="74167"/>
                        <a14:foregroundMark x1="82375" y1="72167" x2="82875" y2="72000"/>
                        <a14:foregroundMark x1="84375" y1="70500" x2="84375" y2="70500"/>
                        <a14:foregroundMark x1="63250" y1="85000" x2="63250" y2="85000"/>
                        <a14:foregroundMark x1="63125" y1="84167" x2="63125" y2="84167"/>
                        <a14:foregroundMark x1="62750" y1="83333" x2="62750" y2="83333"/>
                        <a14:foregroundMark x1="62500" y1="82833" x2="62500" y2="82833"/>
                        <a14:foregroundMark x1="62500" y1="82833" x2="62500" y2="82833"/>
                        <a14:foregroundMark x1="62500" y1="82833" x2="62500" y2="82833"/>
                        <a14:foregroundMark x1="62500" y1="82833" x2="62500" y2="82833"/>
                        <a14:foregroundMark x1="61250" y1="82833" x2="61250" y2="82833"/>
                        <a14:foregroundMark x1="60875" y1="83167" x2="60875" y2="83167"/>
                        <a14:foregroundMark x1="60000" y1="85333" x2="60000" y2="85333"/>
                        <a14:foregroundMark x1="60250" y1="88500" x2="60250" y2="88500"/>
                        <a14:foregroundMark x1="60250" y1="88500" x2="60250" y2="88500"/>
                        <a14:foregroundMark x1="58250" y1="88000" x2="58250" y2="88000"/>
                        <a14:foregroundMark x1="58250" y1="88000" x2="58250" y2="88000"/>
                        <a14:foregroundMark x1="57750" y1="87500" x2="57750" y2="87500"/>
                        <a14:foregroundMark x1="57750" y1="87500" x2="57750" y2="87500"/>
                        <a14:foregroundMark x1="56500" y1="87000" x2="56500" y2="87000"/>
                        <a14:foregroundMark x1="54250" y1="84500" x2="54250" y2="84500"/>
                        <a14:foregroundMark x1="53500" y1="84000" x2="53500" y2="84000"/>
                        <a14:foregroundMark x1="53500" y1="84000" x2="53500" y2="84000"/>
                        <a14:foregroundMark x1="53500" y1="84000" x2="53500" y2="84000"/>
                        <a14:foregroundMark x1="53125" y1="83333" x2="51625" y2="80667"/>
                        <a14:foregroundMark x1="51250" y1="79833" x2="51250" y2="79833"/>
                        <a14:foregroundMark x1="50250" y1="78000" x2="50250" y2="78000"/>
                        <a14:foregroundMark x1="49250" y1="77167" x2="49250" y2="77167"/>
                        <a14:foregroundMark x1="48125" y1="76500" x2="48125" y2="76500"/>
                        <a14:foregroundMark x1="47500" y1="76333" x2="47500" y2="76333"/>
                        <a14:foregroundMark x1="46500" y1="75167" x2="46500" y2="75167"/>
                        <a14:foregroundMark x1="45875" y1="74667" x2="45250" y2="74167"/>
                        <a14:foregroundMark x1="44500" y1="73333" x2="43875" y2="73333"/>
                        <a14:foregroundMark x1="43000" y1="72667" x2="43000" y2="72667"/>
                        <a14:foregroundMark x1="41625" y1="71667" x2="41250" y2="70333"/>
                        <a14:foregroundMark x1="40375" y1="69000" x2="40250" y2="68167"/>
                        <a14:foregroundMark x1="39625" y1="67333" x2="39625" y2="67333"/>
                        <a14:foregroundMark x1="39625" y1="67333" x2="39625" y2="67333"/>
                        <a14:foregroundMark x1="38500" y1="66167" x2="38500" y2="66167"/>
                        <a14:foregroundMark x1="37750" y1="65333" x2="37750" y2="65333"/>
                        <a14:foregroundMark x1="36750" y1="64500" x2="36750" y2="64500"/>
                        <a14:foregroundMark x1="36125" y1="64000" x2="34875" y2="63000"/>
                        <a14:foregroundMark x1="34625" y1="62667" x2="34625" y2="62667"/>
                        <a14:foregroundMark x1="33625" y1="62167" x2="33625" y2="62167"/>
                        <a14:foregroundMark x1="32875" y1="61000" x2="32875" y2="61000"/>
                        <a14:foregroundMark x1="32875" y1="61000" x2="32875" y2="61000"/>
                        <a14:foregroundMark x1="32000" y1="59667" x2="15875" y2="41667"/>
                        <a14:foregroundMark x1="58625" y1="87000" x2="72750" y2="73500"/>
                        <a14:foregroundMark x1="90750" y1="63167" x2="63125" y2="82500"/>
                        <a14:foregroundMark x1="47125" y1="19000" x2="87250" y2="55000"/>
                        <a14:foregroundMark x1="58625" y1="87000" x2="61250" y2="8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3007">
            <a:off x="-173210" y="1750182"/>
            <a:ext cx="4516094" cy="3387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3">
            <a:extLst>
              <a:ext uri="{FF2B5EF4-FFF2-40B4-BE49-F238E27FC236}">
                <a16:creationId xmlns:a16="http://schemas.microsoft.com/office/drawing/2014/main" id="{ACF77A9E-FC70-4E8D-B1A6-42BDCE5A94C0}"/>
              </a:ext>
            </a:extLst>
          </p:cNvPr>
          <p:cNvSpPr txBox="1"/>
          <p:nvPr/>
        </p:nvSpPr>
        <p:spPr>
          <a:xfrm>
            <a:off x="5449935" y="2445592"/>
            <a:ext cx="5310188" cy="4098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  <a:buSzPct val="80000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IsiLav consente ai clienti di:</a:t>
            </a:r>
          </a:p>
          <a:p>
            <a:pPr marL="742950" lvl="1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Noleggiare la biancheria desiderata automatizzando il processo di noleggio</a:t>
            </a:r>
            <a:endParaRPr lang="it-IT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Scegliere in modo flessibile il luogo (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hub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e dell’orario per ritirare o restituire gli articoli con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comodità</a:t>
            </a:r>
          </a:p>
          <a:p>
            <a:pPr marL="742950" lvl="1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Tenere traccia del loro ordine, controllare la giacenza della propria attività ed effettuare resi</a:t>
            </a:r>
          </a:p>
        </p:txBody>
      </p:sp>
    </p:spTree>
    <p:extLst>
      <p:ext uri="{BB962C8B-B14F-4D97-AF65-F5344CB8AC3E}">
        <p14:creationId xmlns:p14="http://schemas.microsoft.com/office/powerpoint/2010/main" val="250595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3" name="Rectangle 162">
            <a:extLst>
              <a:ext uri="{FF2B5EF4-FFF2-40B4-BE49-F238E27FC236}">
                <a16:creationId xmlns:a16="http://schemas.microsoft.com/office/drawing/2014/main" id="{22171661-0838-4942-A149-8C1B78926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23">
            <a:extLst>
              <a:ext uri="{FF2B5EF4-FFF2-40B4-BE49-F238E27FC236}">
                <a16:creationId xmlns:a16="http://schemas.microsoft.com/office/drawing/2014/main" id="{5C569A89-4BBD-4E62-9A37-D553FBF9F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895" y="-11953"/>
            <a:ext cx="8600105" cy="6869953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985167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985167 w 6430885"/>
              <a:gd name="connsiteY4" fmla="*/ 0 h 686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30885" h="6869951">
                <a:moveTo>
                  <a:pt x="985167" y="0"/>
                </a:moveTo>
                <a:lnTo>
                  <a:pt x="6430885" y="11953"/>
                </a:lnTo>
                <a:lnTo>
                  <a:pt x="6430885" y="6869951"/>
                </a:lnTo>
                <a:lnTo>
                  <a:pt x="0" y="6869951"/>
                </a:lnTo>
                <a:lnTo>
                  <a:pt x="985167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9896" y="812006"/>
            <a:ext cx="5551668" cy="16716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Soluzione - 2</a:t>
            </a:r>
          </a:p>
        </p:txBody>
      </p:sp>
      <p:cxnSp>
        <p:nvCxnSpPr>
          <p:cNvPr id="219" name="Straight Connector 166">
            <a:extLst>
              <a:ext uri="{FF2B5EF4-FFF2-40B4-BE49-F238E27FC236}">
                <a16:creationId xmlns:a16="http://schemas.microsoft.com/office/drawing/2014/main" id="{BB04A404-AF1E-4EC9-AF7D-46C68BFC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890239" y="1"/>
            <a:ext cx="2499667" cy="685799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ttore diritto 84">
            <a:extLst>
              <a:ext uri="{FF2B5EF4-FFF2-40B4-BE49-F238E27FC236}">
                <a16:creationId xmlns:a16="http://schemas.microsoft.com/office/drawing/2014/main" id="{67DD9C39-FBBD-42E9-8ABA-BFF239BADADE}"/>
              </a:ext>
            </a:extLst>
          </p:cNvPr>
          <p:cNvCxnSpPr>
            <a:cxnSpLocks/>
          </p:cNvCxnSpPr>
          <p:nvPr/>
        </p:nvCxnSpPr>
        <p:spPr>
          <a:xfrm flipV="1">
            <a:off x="2890239" y="-11953"/>
            <a:ext cx="2499667" cy="6881906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QR Code Scanner QR Code Generator: Amazon.it: Appstore per Android">
            <a:extLst>
              <a:ext uri="{FF2B5EF4-FFF2-40B4-BE49-F238E27FC236}">
                <a16:creationId xmlns:a16="http://schemas.microsoft.com/office/drawing/2014/main" id="{1037D821-8DEA-4FFA-BBC2-27D01BA80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2" y="369951"/>
            <a:ext cx="3112562" cy="31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y Computer Icon: immagini, foto stock e grafica vettoriale | Shutterstock">
            <a:extLst>
              <a:ext uri="{FF2B5EF4-FFF2-40B4-BE49-F238E27FC236}">
                <a16:creationId xmlns:a16="http://schemas.microsoft.com/office/drawing/2014/main" id="{62C292B9-0350-49BA-8F2D-58D39038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65769" y1="38929" x2="65769" y2="38929"/>
                        <a14:foregroundMark x1="69615" y1="39643" x2="69615" y2="39643"/>
                        <a14:foregroundMark x1="67692" y1="38214" x2="65000" y2="367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13" y="3212038"/>
            <a:ext cx="2890236" cy="311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sellaDiTesto 3">
            <a:extLst>
              <a:ext uri="{FF2B5EF4-FFF2-40B4-BE49-F238E27FC236}">
                <a16:creationId xmlns:a16="http://schemas.microsoft.com/office/drawing/2014/main" id="{ACF77A9E-FC70-4E8D-B1A6-42BDCE5A94C0}"/>
              </a:ext>
            </a:extLst>
          </p:cNvPr>
          <p:cNvSpPr txBox="1"/>
          <p:nvPr/>
        </p:nvSpPr>
        <p:spPr>
          <a:xfrm>
            <a:off x="5430636" y="2325315"/>
            <a:ext cx="5310188" cy="40980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Logistica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efficiente tramite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corrieri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che avranno a disposizione le corse da effettuare e gli elenchi degli utenti in attesa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Arrivati sul luogo potranno scannerizzare il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QR code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possesso dei clienti e cedere loro con semplicità gli articoli</a:t>
            </a:r>
          </a:p>
          <a:p>
            <a:pPr marL="285750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Utilizzo di sensori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IoT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contare i pezzi dei resi</a:t>
            </a:r>
            <a:endParaRPr lang="it-IT" b="1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endParaRPr lang="it-IT" dirty="0">
              <a:solidFill>
                <a:schemeClr val="tx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spcAft>
                <a:spcPts val="600"/>
              </a:spcAft>
              <a:buSzPct val="800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applicativo web 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 permette </a:t>
            </a:r>
            <a:r>
              <a:rPr lang="it-IT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amministratore</a:t>
            </a:r>
            <a:r>
              <a:rPr lang="it-IT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 gestione e il monitoraggio del servizio offerto</a:t>
            </a:r>
          </a:p>
        </p:txBody>
      </p:sp>
      <p:pic>
        <p:nvPicPr>
          <p:cNvPr id="19" name="Picture 4" descr="Risultato immagini per rfid">
            <a:extLst>
              <a:ext uri="{FF2B5EF4-FFF2-40B4-BE49-F238E27FC236}">
                <a16:creationId xmlns:a16="http://schemas.microsoft.com/office/drawing/2014/main" id="{96BD8AE3-9521-45E9-BD6A-653AD293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96" b="96691" l="10000" r="90000">
                        <a14:foregroundMark x1="36000" y1="21324" x2="36000" y2="21324"/>
                        <a14:foregroundMark x1="45100" y1="10478" x2="45100" y2="10478"/>
                        <a14:foregroundMark x1="59400" y1="26103" x2="59400" y2="26103"/>
                        <a14:foregroundMark x1="62200" y1="4779" x2="62200" y2="4779"/>
                        <a14:foregroundMark x1="55900" y1="46140" x2="55900" y2="46140"/>
                        <a14:foregroundMark x1="32700" y1="20772" x2="32700" y2="20772"/>
                        <a14:foregroundMark x1="29900" y1="23897" x2="29900" y2="23897"/>
                        <a14:foregroundMark x1="27600" y1="26103" x2="27600" y2="26103"/>
                        <a14:foregroundMark x1="32300" y1="96691" x2="32300" y2="96691"/>
                        <a14:foregroundMark x1="36800" y1="80515" x2="36800" y2="80515"/>
                        <a14:foregroundMark x1="45200" y1="79779" x2="45200" y2="79779"/>
                        <a14:foregroundMark x1="52300" y1="79779" x2="52300" y2="79779"/>
                        <a14:foregroundMark x1="56100" y1="79596" x2="56100" y2="7959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538" y="678526"/>
            <a:ext cx="1713188" cy="931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isultato immagini per rfid uhf lavanderia">
            <a:extLst>
              <a:ext uri="{FF2B5EF4-FFF2-40B4-BE49-F238E27FC236}">
                <a16:creationId xmlns:a16="http://schemas.microsoft.com/office/drawing/2014/main" id="{466405BE-24C1-4989-8A1F-99829C91A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87025">
            <a:off x="9356807" y="781062"/>
            <a:ext cx="1558797" cy="155879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91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nettore diritto 2">
            <a:extLst>
              <a:ext uri="{FF2B5EF4-FFF2-40B4-BE49-F238E27FC236}">
                <a16:creationId xmlns:a16="http://schemas.microsoft.com/office/drawing/2014/main" id="{728FFEC9-BCC3-479B-B584-621B7E7CFF97}"/>
              </a:ext>
            </a:extLst>
          </p:cNvPr>
          <p:cNvCxnSpPr>
            <a:cxnSpLocks/>
          </p:cNvCxnSpPr>
          <p:nvPr/>
        </p:nvCxnSpPr>
        <p:spPr>
          <a:xfrm flipH="1">
            <a:off x="2381" y="-26400"/>
            <a:ext cx="901339" cy="6578127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diritto 10">
            <a:extLst>
              <a:ext uri="{FF2B5EF4-FFF2-40B4-BE49-F238E27FC236}">
                <a16:creationId xmlns:a16="http://schemas.microsoft.com/office/drawing/2014/main" id="{0F469E82-A7DB-42F8-A3B3-87C919C5A13E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20271" cy="687063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diritto 15">
            <a:extLst>
              <a:ext uri="{FF2B5EF4-FFF2-40B4-BE49-F238E27FC236}">
                <a16:creationId xmlns:a16="http://schemas.microsoft.com/office/drawing/2014/main" id="{56747A3D-B297-4B83-8FF4-55D98F2091F7}"/>
              </a:ext>
            </a:extLst>
          </p:cNvPr>
          <p:cNvCxnSpPr>
            <a:cxnSpLocks/>
          </p:cNvCxnSpPr>
          <p:nvPr/>
        </p:nvCxnSpPr>
        <p:spPr>
          <a:xfrm>
            <a:off x="10785835" y="0"/>
            <a:ext cx="1406165" cy="4260915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diritto 17">
            <a:extLst>
              <a:ext uri="{FF2B5EF4-FFF2-40B4-BE49-F238E27FC236}">
                <a16:creationId xmlns:a16="http://schemas.microsoft.com/office/drawing/2014/main" id="{51D0D16F-1759-4F93-B1D0-D1D550076426}"/>
              </a:ext>
            </a:extLst>
          </p:cNvPr>
          <p:cNvCxnSpPr>
            <a:cxnSpLocks/>
          </p:cNvCxnSpPr>
          <p:nvPr/>
        </p:nvCxnSpPr>
        <p:spPr>
          <a:xfrm>
            <a:off x="6481763" y="-11907"/>
            <a:ext cx="5741193" cy="947566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ttore diritto 25">
            <a:extLst>
              <a:ext uri="{FF2B5EF4-FFF2-40B4-BE49-F238E27FC236}">
                <a16:creationId xmlns:a16="http://schemas.microsoft.com/office/drawing/2014/main" id="{0B15D51D-D1AA-47CE-9D09-E10FE1F27487}"/>
              </a:ext>
            </a:extLst>
          </p:cNvPr>
          <p:cNvCxnSpPr>
            <a:cxnSpLocks/>
          </p:cNvCxnSpPr>
          <p:nvPr/>
        </p:nvCxnSpPr>
        <p:spPr>
          <a:xfrm flipH="1">
            <a:off x="11539538" y="1603942"/>
            <a:ext cx="659865" cy="5277871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diritto 34">
            <a:extLst>
              <a:ext uri="{FF2B5EF4-FFF2-40B4-BE49-F238E27FC236}">
                <a16:creationId xmlns:a16="http://schemas.microsoft.com/office/drawing/2014/main" id="{77E20834-1E6D-4F88-BD0E-8B02B7A366C4}"/>
              </a:ext>
            </a:extLst>
          </p:cNvPr>
          <p:cNvCxnSpPr>
            <a:cxnSpLocks/>
          </p:cNvCxnSpPr>
          <p:nvPr/>
        </p:nvCxnSpPr>
        <p:spPr>
          <a:xfrm flipH="1">
            <a:off x="8424863" y="5834063"/>
            <a:ext cx="3817143" cy="1045369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diritto 30">
            <a:extLst>
              <a:ext uri="{FF2B5EF4-FFF2-40B4-BE49-F238E27FC236}">
                <a16:creationId xmlns:a16="http://schemas.microsoft.com/office/drawing/2014/main" id="{8EE87769-3FCF-4A93-BAC1-175CBB76D26E}"/>
              </a:ext>
            </a:extLst>
          </p:cNvPr>
          <p:cNvCxnSpPr>
            <a:cxnSpLocks/>
          </p:cNvCxnSpPr>
          <p:nvPr/>
        </p:nvCxnSpPr>
        <p:spPr>
          <a:xfrm>
            <a:off x="0" y="5802339"/>
            <a:ext cx="6249972" cy="1055661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nShot_20210208_183516532">
            <a:hlinkClick r:id="" action="ppaction://media"/>
            <a:extLst>
              <a:ext uri="{FF2B5EF4-FFF2-40B4-BE49-F238E27FC236}">
                <a16:creationId xmlns:a16="http://schemas.microsoft.com/office/drawing/2014/main" id="{F10A77EF-C713-4C47-A8C0-4F80D0052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10909" y="2500"/>
            <a:ext cx="12179348" cy="685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9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78186" y="1"/>
            <a:ext cx="345294" cy="688131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EE10AC2-20ED-4628-9A8E-14F8437B5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794205" y="-4764"/>
            <a:ext cx="5397796" cy="104143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magine 88">
            <a:extLst>
              <a:ext uri="{FF2B5EF4-FFF2-40B4-BE49-F238E27FC236}">
                <a16:creationId xmlns:a16="http://schemas.microsoft.com/office/drawing/2014/main" id="{A52ADA54-4C82-4D4F-8ED6-1E06D673C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12" y="1711922"/>
            <a:ext cx="2222004" cy="1570216"/>
          </a:xfrm>
          <a:prstGeom prst="rect">
            <a:avLst/>
          </a:prstGeom>
        </p:spPr>
      </p:pic>
      <p:cxnSp>
        <p:nvCxnSpPr>
          <p:cNvPr id="93" name="Connettore diritto 92">
            <a:extLst>
              <a:ext uri="{FF2B5EF4-FFF2-40B4-BE49-F238E27FC236}">
                <a16:creationId xmlns:a16="http://schemas.microsoft.com/office/drawing/2014/main" id="{7D3EE8D6-90D2-4F2A-92C5-6BD472871C60}"/>
              </a:ext>
            </a:extLst>
          </p:cNvPr>
          <p:cNvCxnSpPr>
            <a:cxnSpLocks/>
          </p:cNvCxnSpPr>
          <p:nvPr/>
        </p:nvCxnSpPr>
        <p:spPr>
          <a:xfrm>
            <a:off x="8872848" y="0"/>
            <a:ext cx="292499" cy="5559457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magine 90">
            <a:extLst>
              <a:ext uri="{FF2B5EF4-FFF2-40B4-BE49-F238E27FC236}">
                <a16:creationId xmlns:a16="http://schemas.microsoft.com/office/drawing/2014/main" id="{E21639D4-F663-468B-BD1B-904C8A4AD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781" y="1229617"/>
            <a:ext cx="2707181" cy="1696218"/>
          </a:xfrm>
          <a:prstGeom prst="rect">
            <a:avLst/>
          </a:prstGeom>
        </p:spPr>
      </p:pic>
      <p:cxnSp>
        <p:nvCxnSpPr>
          <p:cNvPr id="95" name="Connettore diritto 94">
            <a:extLst>
              <a:ext uri="{FF2B5EF4-FFF2-40B4-BE49-F238E27FC236}">
                <a16:creationId xmlns:a16="http://schemas.microsoft.com/office/drawing/2014/main" id="{F512C859-5BA3-44C3-83D5-7E7937443287}"/>
              </a:ext>
            </a:extLst>
          </p:cNvPr>
          <p:cNvCxnSpPr>
            <a:cxnSpLocks/>
          </p:cNvCxnSpPr>
          <p:nvPr/>
        </p:nvCxnSpPr>
        <p:spPr>
          <a:xfrm>
            <a:off x="6794205" y="-4764"/>
            <a:ext cx="5413015" cy="1041067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asellaDiTesto 123">
            <a:extLst>
              <a:ext uri="{FF2B5EF4-FFF2-40B4-BE49-F238E27FC236}">
                <a16:creationId xmlns:a16="http://schemas.microsoft.com/office/drawing/2014/main" id="{A355F7B4-3643-4432-97AF-BBAB42C0434A}"/>
              </a:ext>
            </a:extLst>
          </p:cNvPr>
          <p:cNvSpPr txBox="1"/>
          <p:nvPr/>
        </p:nvSpPr>
        <p:spPr>
          <a:xfrm>
            <a:off x="480476" y="1131632"/>
            <a:ext cx="196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Tecnologie Mobile:</a:t>
            </a:r>
          </a:p>
        </p:txBody>
      </p:sp>
      <p:sp>
        <p:nvSpPr>
          <p:cNvPr id="44" name="Titolo 1">
            <a:extLst>
              <a:ext uri="{FF2B5EF4-FFF2-40B4-BE49-F238E27FC236}">
                <a16:creationId xmlns:a16="http://schemas.microsoft.com/office/drawing/2014/main" id="{4DF1F6F4-61C8-4F2A-87CE-575FBF9AA839}"/>
              </a:ext>
            </a:extLst>
          </p:cNvPr>
          <p:cNvSpPr txBox="1">
            <a:spLocks/>
          </p:cNvSpPr>
          <p:nvPr/>
        </p:nvSpPr>
        <p:spPr>
          <a:xfrm>
            <a:off x="743146" y="63501"/>
            <a:ext cx="9906000" cy="13821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tecnologie</a:t>
            </a:r>
          </a:p>
        </p:txBody>
      </p:sp>
      <p:pic>
        <p:nvPicPr>
          <p:cNvPr id="4098" name="Picture 2" descr="Jual Google Maps API 1 Tahun - Kota Medan - Nadha Onlineshop | Tokopedia">
            <a:extLst>
              <a:ext uri="{FF2B5EF4-FFF2-40B4-BE49-F238E27FC236}">
                <a16:creationId xmlns:a16="http://schemas.microsoft.com/office/drawing/2014/main" id="{815CCC60-3E2F-4FA8-9171-B6FFBDD81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75" b="30825"/>
          <a:stretch/>
        </p:blipFill>
        <p:spPr bwMode="auto">
          <a:xfrm>
            <a:off x="4271574" y="1271271"/>
            <a:ext cx="2170166" cy="10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vesta Group - Azure Solutions">
            <a:extLst>
              <a:ext uri="{FF2B5EF4-FFF2-40B4-BE49-F238E27FC236}">
                <a16:creationId xmlns:a16="http://schemas.microsoft.com/office/drawing/2014/main" id="{73477BEE-1BE8-43E7-A30E-CDAE2A943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7" r="17199" b="29059"/>
          <a:stretch/>
        </p:blipFill>
        <p:spPr bwMode="auto">
          <a:xfrm>
            <a:off x="8924809" y="3737144"/>
            <a:ext cx="1444264" cy="1351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6231BE80-EB55-45C6-A2C7-275996D36383}"/>
              </a:ext>
            </a:extLst>
          </p:cNvPr>
          <p:cNvCxnSpPr>
            <a:cxnSpLocks/>
            <a:stCxn id="91" idx="2"/>
            <a:endCxn id="2" idx="0"/>
          </p:cNvCxnSpPr>
          <p:nvPr/>
        </p:nvCxnSpPr>
        <p:spPr>
          <a:xfrm flipH="1">
            <a:off x="8327729" y="2925835"/>
            <a:ext cx="1340643" cy="7965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Connettore 2 65">
            <a:extLst>
              <a:ext uri="{FF2B5EF4-FFF2-40B4-BE49-F238E27FC236}">
                <a16:creationId xmlns:a16="http://schemas.microsoft.com/office/drawing/2014/main" id="{AE4FB95C-2398-4F04-A48B-35B251AE96D7}"/>
              </a:ext>
            </a:extLst>
          </p:cNvPr>
          <p:cNvCxnSpPr>
            <a:cxnSpLocks/>
            <a:stCxn id="91" idx="2"/>
            <a:endCxn id="4100" idx="0"/>
          </p:cNvCxnSpPr>
          <p:nvPr/>
        </p:nvCxnSpPr>
        <p:spPr>
          <a:xfrm flipH="1">
            <a:off x="9646941" y="2925835"/>
            <a:ext cx="21431" cy="81130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Things I Learnt in My First Azure Functions Project | by Zhongming Chen |  The ASOS Tech Blog | Medium">
            <a:extLst>
              <a:ext uri="{FF2B5EF4-FFF2-40B4-BE49-F238E27FC236}">
                <a16:creationId xmlns:a16="http://schemas.microsoft.com/office/drawing/2014/main" id="{B3527803-8957-4789-AFF0-932C19246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325" y="3823037"/>
            <a:ext cx="1242083" cy="83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A6F7B01B-D655-4289-B81B-5F1E76DDBAE2}"/>
              </a:ext>
            </a:extLst>
          </p:cNvPr>
          <p:cNvCxnSpPr>
            <a:cxnSpLocks/>
            <a:stCxn id="91" idx="2"/>
            <a:endCxn id="1026" idx="0"/>
          </p:cNvCxnSpPr>
          <p:nvPr/>
        </p:nvCxnSpPr>
        <p:spPr>
          <a:xfrm>
            <a:off x="9668372" y="2925835"/>
            <a:ext cx="1322995" cy="8972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826866DF-7250-42F9-ADF0-C415A71B2EAD}"/>
              </a:ext>
            </a:extLst>
          </p:cNvPr>
          <p:cNvSpPr txBox="1"/>
          <p:nvPr/>
        </p:nvSpPr>
        <p:spPr>
          <a:xfrm>
            <a:off x="526293" y="3440658"/>
            <a:ext cx="173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Tecnologie Web:</a:t>
            </a:r>
          </a:p>
        </p:txBody>
      </p:sp>
      <p:pic>
        <p:nvPicPr>
          <p:cNvPr id="1028" name="Picture 4" descr="Foundation/Logo - OpenStreetMap Wiki">
            <a:extLst>
              <a:ext uri="{FF2B5EF4-FFF2-40B4-BE49-F238E27FC236}">
                <a16:creationId xmlns:a16="http://schemas.microsoft.com/office/drawing/2014/main" id="{1FC18536-CC9C-46A0-953D-1E9D47BF8A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7" t="25119" r="21887" b="22240"/>
          <a:stretch/>
        </p:blipFill>
        <p:spPr bwMode="auto">
          <a:xfrm>
            <a:off x="4150663" y="5621105"/>
            <a:ext cx="1129953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AutoShape 6" descr="Java (linguaggio di programmazione) - Wikipedia">
            <a:extLst>
              <a:ext uri="{FF2B5EF4-FFF2-40B4-BE49-F238E27FC236}">
                <a16:creationId xmlns:a16="http://schemas.microsoft.com/office/drawing/2014/main" id="{32E75F16-3D0F-44D7-BA14-A61562C4868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4" name="Picture 10" descr="Oracle lancia Java SE 11 per aumentare la produttività degli sviluppatori">
            <a:extLst>
              <a:ext uri="{FF2B5EF4-FFF2-40B4-BE49-F238E27FC236}">
                <a16:creationId xmlns:a16="http://schemas.microsoft.com/office/drawing/2014/main" id="{5CA8CE4A-F3B1-413F-8D24-B0F6EB12A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1" r="15402" b="-1647"/>
          <a:stretch/>
        </p:blipFill>
        <p:spPr bwMode="auto">
          <a:xfrm>
            <a:off x="4762906" y="3803214"/>
            <a:ext cx="1477634" cy="181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stall Apache Tomcat 8 on openSUSE 13.2">
            <a:extLst>
              <a:ext uri="{FF2B5EF4-FFF2-40B4-BE49-F238E27FC236}">
                <a16:creationId xmlns:a16="http://schemas.microsoft.com/office/drawing/2014/main" id="{9BF01A63-7292-4E5D-A710-C1759F0CB1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48" t="14571" r="8942" b="16858"/>
          <a:stretch/>
        </p:blipFill>
        <p:spPr bwMode="auto">
          <a:xfrm>
            <a:off x="5547835" y="5575903"/>
            <a:ext cx="1191338" cy="111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6BA637B-9620-4997-BD2A-4561D27D1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5" t="5214" r="22701" b="5380"/>
          <a:stretch/>
        </p:blipFill>
        <p:spPr bwMode="auto">
          <a:xfrm>
            <a:off x="537280" y="5367046"/>
            <a:ext cx="1155485" cy="95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rso Base JQUERY">
            <a:extLst>
              <a:ext uri="{FF2B5EF4-FFF2-40B4-BE49-F238E27FC236}">
                <a16:creationId xmlns:a16="http://schemas.microsoft.com/office/drawing/2014/main" id="{0A6CBCE4-82AB-4FE7-9B56-39B305A9B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362" y="4106951"/>
            <a:ext cx="816313" cy="8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D7D4F860-473D-4460-992C-F2B846B4C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843" y="5153022"/>
            <a:ext cx="1080981" cy="51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Node.js - Wikipedia">
            <a:extLst>
              <a:ext uri="{FF2B5EF4-FFF2-40B4-BE49-F238E27FC236}">
                <a16:creationId xmlns:a16="http://schemas.microsoft.com/office/drawing/2014/main" id="{F46B7200-753B-40F7-A407-83E08F3C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833" y="2539417"/>
            <a:ext cx="1810133" cy="110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6" name="Ovale 115">
            <a:extLst>
              <a:ext uri="{FF2B5EF4-FFF2-40B4-BE49-F238E27FC236}">
                <a16:creationId xmlns:a16="http://schemas.microsoft.com/office/drawing/2014/main" id="{D9E9187D-AE0A-4F71-9A27-3AD17CD90A6B}"/>
              </a:ext>
            </a:extLst>
          </p:cNvPr>
          <p:cNvSpPr/>
          <p:nvPr/>
        </p:nvSpPr>
        <p:spPr>
          <a:xfrm>
            <a:off x="233654" y="3882356"/>
            <a:ext cx="3109407" cy="3039144"/>
          </a:xfrm>
          <a:prstGeom prst="ellipse">
            <a:avLst/>
          </a:prstGeom>
          <a:noFill/>
          <a:ln w="38100">
            <a:solidFill>
              <a:srgbClr val="9DE7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1" name="Ovale 130">
            <a:extLst>
              <a:ext uri="{FF2B5EF4-FFF2-40B4-BE49-F238E27FC236}">
                <a16:creationId xmlns:a16="http://schemas.microsoft.com/office/drawing/2014/main" id="{DBF3D17D-DC9D-475C-AC3C-830B1FF2043A}"/>
              </a:ext>
            </a:extLst>
          </p:cNvPr>
          <p:cNvSpPr/>
          <p:nvPr/>
        </p:nvSpPr>
        <p:spPr>
          <a:xfrm>
            <a:off x="3831778" y="3909924"/>
            <a:ext cx="3347344" cy="3141390"/>
          </a:xfrm>
          <a:prstGeom prst="ellipse">
            <a:avLst/>
          </a:prstGeom>
          <a:noFill/>
          <a:ln w="38100">
            <a:solidFill>
              <a:srgbClr val="9DE7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2" name="Ovale 131">
            <a:extLst>
              <a:ext uri="{FF2B5EF4-FFF2-40B4-BE49-F238E27FC236}">
                <a16:creationId xmlns:a16="http://schemas.microsoft.com/office/drawing/2014/main" id="{A9CC0103-A682-450E-8ECE-EE6320335EA2}"/>
              </a:ext>
            </a:extLst>
          </p:cNvPr>
          <p:cNvSpPr/>
          <p:nvPr/>
        </p:nvSpPr>
        <p:spPr>
          <a:xfrm>
            <a:off x="463598" y="1516904"/>
            <a:ext cx="1810133" cy="1942693"/>
          </a:xfrm>
          <a:prstGeom prst="ellipse">
            <a:avLst/>
          </a:prstGeom>
          <a:noFill/>
          <a:ln w="38100">
            <a:solidFill>
              <a:srgbClr val="9DE7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3" name="Ovale 132">
            <a:extLst>
              <a:ext uri="{FF2B5EF4-FFF2-40B4-BE49-F238E27FC236}">
                <a16:creationId xmlns:a16="http://schemas.microsoft.com/office/drawing/2014/main" id="{290E14F2-0143-4235-9EE9-DFC4CE8051C3}"/>
              </a:ext>
            </a:extLst>
          </p:cNvPr>
          <p:cNvSpPr/>
          <p:nvPr/>
        </p:nvSpPr>
        <p:spPr>
          <a:xfrm>
            <a:off x="3611263" y="850312"/>
            <a:ext cx="3109407" cy="3039144"/>
          </a:xfrm>
          <a:prstGeom prst="ellipse">
            <a:avLst/>
          </a:prstGeom>
          <a:noFill/>
          <a:ln w="38100">
            <a:solidFill>
              <a:srgbClr val="9DE7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4" name="Ovale 133">
            <a:extLst>
              <a:ext uri="{FF2B5EF4-FFF2-40B4-BE49-F238E27FC236}">
                <a16:creationId xmlns:a16="http://schemas.microsoft.com/office/drawing/2014/main" id="{F2344E4F-216B-4717-9002-3605989CFDF9}"/>
              </a:ext>
            </a:extLst>
          </p:cNvPr>
          <p:cNvSpPr/>
          <p:nvPr/>
        </p:nvSpPr>
        <p:spPr>
          <a:xfrm>
            <a:off x="7212734" y="807783"/>
            <a:ext cx="4786740" cy="4751674"/>
          </a:xfrm>
          <a:prstGeom prst="ellipse">
            <a:avLst/>
          </a:prstGeom>
          <a:noFill/>
          <a:ln w="38100">
            <a:solidFill>
              <a:srgbClr val="9DE7C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5" name="Connettore 2 134">
            <a:extLst>
              <a:ext uri="{FF2B5EF4-FFF2-40B4-BE49-F238E27FC236}">
                <a16:creationId xmlns:a16="http://schemas.microsoft.com/office/drawing/2014/main" id="{D23F44E0-B47C-46CC-959A-B5E9DD900659}"/>
              </a:ext>
            </a:extLst>
          </p:cNvPr>
          <p:cNvCxnSpPr>
            <a:cxnSpLocks/>
            <a:stCxn id="89" idx="3"/>
            <a:endCxn id="133" idx="2"/>
          </p:cNvCxnSpPr>
          <p:nvPr/>
        </p:nvCxnSpPr>
        <p:spPr>
          <a:xfrm flipV="1">
            <a:off x="2504616" y="2369884"/>
            <a:ext cx="1106647" cy="1271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Connettore 2 138">
            <a:extLst>
              <a:ext uri="{FF2B5EF4-FFF2-40B4-BE49-F238E27FC236}">
                <a16:creationId xmlns:a16="http://schemas.microsoft.com/office/drawing/2014/main" id="{7CD34F4D-F17B-4F67-92B4-401AE688E534}"/>
              </a:ext>
            </a:extLst>
          </p:cNvPr>
          <p:cNvCxnSpPr>
            <a:cxnSpLocks/>
            <a:stCxn id="116" idx="6"/>
            <a:endCxn id="131" idx="2"/>
          </p:cNvCxnSpPr>
          <p:nvPr/>
        </p:nvCxnSpPr>
        <p:spPr>
          <a:xfrm>
            <a:off x="3343061" y="5401928"/>
            <a:ext cx="488717" cy="786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3" name="Connettore 2 142">
            <a:extLst>
              <a:ext uri="{FF2B5EF4-FFF2-40B4-BE49-F238E27FC236}">
                <a16:creationId xmlns:a16="http://schemas.microsoft.com/office/drawing/2014/main" id="{AB8F550F-C4DC-48C8-9865-49058346D3CF}"/>
              </a:ext>
            </a:extLst>
          </p:cNvPr>
          <p:cNvCxnSpPr>
            <a:cxnSpLocks/>
            <a:stCxn id="131" idx="7"/>
            <a:endCxn id="134" idx="2"/>
          </p:cNvCxnSpPr>
          <p:nvPr/>
        </p:nvCxnSpPr>
        <p:spPr>
          <a:xfrm flipV="1">
            <a:off x="6688915" y="3183620"/>
            <a:ext cx="523819" cy="11863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ttore 2 145">
            <a:extLst>
              <a:ext uri="{FF2B5EF4-FFF2-40B4-BE49-F238E27FC236}">
                <a16:creationId xmlns:a16="http://schemas.microsoft.com/office/drawing/2014/main" id="{BF7A1983-B198-41AF-8EBB-A4B2DE1E4008}"/>
              </a:ext>
            </a:extLst>
          </p:cNvPr>
          <p:cNvCxnSpPr>
            <a:cxnSpLocks/>
            <a:stCxn id="133" idx="6"/>
            <a:endCxn id="134" idx="2"/>
          </p:cNvCxnSpPr>
          <p:nvPr/>
        </p:nvCxnSpPr>
        <p:spPr>
          <a:xfrm>
            <a:off x="6720670" y="2369884"/>
            <a:ext cx="492064" cy="8137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2" descr="Risultato immagini per MySQL azure">
            <a:extLst>
              <a:ext uri="{FF2B5EF4-FFF2-40B4-BE49-F238E27FC236}">
                <a16:creationId xmlns:a16="http://schemas.microsoft.com/office/drawing/2014/main" id="{48B5C1BF-2014-41BC-A991-DA9E480A8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359" y="3722386"/>
            <a:ext cx="1034740" cy="103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4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116" grpId="0" animBg="1"/>
      <p:bldP spid="131" grpId="0" animBg="1"/>
      <p:bldP spid="132" grpId="0" animBg="1"/>
      <p:bldP spid="133" grpId="0" animBg="1"/>
      <p:bldP spid="1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74" name="Straight Connector 8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5" name="Straight Connector 8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Connector 8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8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8" name="Straight Connector 9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9" name="Straight Connector 9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0" name="Straight Connector 9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181" name="Rectangle 96">
            <a:extLst>
              <a:ext uri="{FF2B5EF4-FFF2-40B4-BE49-F238E27FC236}">
                <a16:creationId xmlns:a16="http://schemas.microsoft.com/office/drawing/2014/main" id="{BC88933B-CFB2-4662-9CA9-2C1E08385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2" name="Rectangle 98">
            <a:extLst>
              <a:ext uri="{FF2B5EF4-FFF2-40B4-BE49-F238E27FC236}">
                <a16:creationId xmlns:a16="http://schemas.microsoft.com/office/drawing/2014/main" id="{F909EEE1-52DB-4A86-AFCE-CCE904184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83" name="Straight Connector 100">
            <a:extLst>
              <a:ext uri="{FF2B5EF4-FFF2-40B4-BE49-F238E27FC236}">
                <a16:creationId xmlns:a16="http://schemas.microsoft.com/office/drawing/2014/main" id="{326FE4BA-3BD1-4AB3-A3EB-39FF16D96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BD85EF3-E980-4EF9-BF91-C0540D302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  <a:endCxn id="15" idx="2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itolo 1">
            <a:extLst>
              <a:ext uri="{FF2B5EF4-FFF2-40B4-BE49-F238E27FC236}">
                <a16:creationId xmlns:a16="http://schemas.microsoft.com/office/drawing/2014/main" id="{EBDB176A-949B-49FE-913B-C227F6FF1A55}"/>
              </a:ext>
            </a:extLst>
          </p:cNvPr>
          <p:cNvSpPr txBox="1">
            <a:spLocks/>
          </p:cNvSpPr>
          <p:nvPr/>
        </p:nvSpPr>
        <p:spPr>
          <a:xfrm>
            <a:off x="5224052" y="57815"/>
            <a:ext cx="9906000" cy="13821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MERCATO</a:t>
            </a:r>
          </a:p>
        </p:txBody>
      </p:sp>
      <p:sp>
        <p:nvSpPr>
          <p:cNvPr id="45" name="CasellaDiTesto 45">
            <a:extLst>
              <a:ext uri="{FF2B5EF4-FFF2-40B4-BE49-F238E27FC236}">
                <a16:creationId xmlns:a16="http://schemas.microsoft.com/office/drawing/2014/main" id="{C6652BE7-5037-4F55-BE9A-09A061051173}"/>
              </a:ext>
            </a:extLst>
          </p:cNvPr>
          <p:cNvSpPr txBox="1"/>
          <p:nvPr/>
        </p:nvSpPr>
        <p:spPr>
          <a:xfrm>
            <a:off x="5890348" y="1536828"/>
            <a:ext cx="30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Esercizi alberghieri attivi:</a:t>
            </a:r>
            <a:endParaRPr lang="it-IT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CasellaDiTesto 49">
            <a:extLst>
              <a:ext uri="{FF2B5EF4-FFF2-40B4-BE49-F238E27FC236}">
                <a16:creationId xmlns:a16="http://schemas.microsoft.com/office/drawing/2014/main" id="{2291C88D-EC1B-48E6-B5E3-3D67A1DCD08A}"/>
              </a:ext>
            </a:extLst>
          </p:cNvPr>
          <p:cNvSpPr txBox="1"/>
          <p:nvPr/>
        </p:nvSpPr>
        <p:spPr>
          <a:xfrm>
            <a:off x="8615638" y="1536828"/>
            <a:ext cx="107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33.000</a:t>
            </a:r>
          </a:p>
        </p:txBody>
      </p:sp>
      <p:sp>
        <p:nvSpPr>
          <p:cNvPr id="52" name="CasellaDiTesto 76">
            <a:extLst>
              <a:ext uri="{FF2B5EF4-FFF2-40B4-BE49-F238E27FC236}">
                <a16:creationId xmlns:a16="http://schemas.microsoft.com/office/drawing/2014/main" id="{5525CF86-DFA9-4CFA-BB79-E3A417568E41}"/>
              </a:ext>
            </a:extLst>
          </p:cNvPr>
          <p:cNvSpPr txBox="1"/>
          <p:nvPr/>
        </p:nvSpPr>
        <p:spPr>
          <a:xfrm>
            <a:off x="8593962" y="3760626"/>
            <a:ext cx="164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b="1" dirty="0">
                <a:solidFill>
                  <a:srgbClr val="4472C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Centri urbani 35%</a:t>
            </a:r>
          </a:p>
        </p:txBody>
      </p:sp>
      <p:sp>
        <p:nvSpPr>
          <p:cNvPr id="53" name="CasellaDiTesto 78">
            <a:extLst>
              <a:ext uri="{FF2B5EF4-FFF2-40B4-BE49-F238E27FC236}">
                <a16:creationId xmlns:a16="http://schemas.microsoft.com/office/drawing/2014/main" id="{91B325E1-1761-4EFE-A6B8-E51786702D61}"/>
              </a:ext>
            </a:extLst>
          </p:cNvPr>
          <p:cNvSpPr txBox="1"/>
          <p:nvPr/>
        </p:nvSpPr>
        <p:spPr>
          <a:xfrm>
            <a:off x="7669339" y="4621107"/>
            <a:ext cx="1643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b="1" dirty="0">
                <a:solidFill>
                  <a:srgbClr val="EB722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Campagne e zona rurale 23%</a:t>
            </a:r>
          </a:p>
        </p:txBody>
      </p:sp>
      <p:sp>
        <p:nvSpPr>
          <p:cNvPr id="54" name="CasellaDiTesto 80">
            <a:extLst>
              <a:ext uri="{FF2B5EF4-FFF2-40B4-BE49-F238E27FC236}">
                <a16:creationId xmlns:a16="http://schemas.microsoft.com/office/drawing/2014/main" id="{6ECE2098-22C6-45CE-B923-EDE8CCFD20FA}"/>
              </a:ext>
            </a:extLst>
          </p:cNvPr>
          <p:cNvSpPr txBox="1"/>
          <p:nvPr/>
        </p:nvSpPr>
        <p:spPr>
          <a:xfrm>
            <a:off x="5352412" y="3978568"/>
            <a:ext cx="1643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b="1" dirty="0">
                <a:solidFill>
                  <a:srgbClr val="98989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Località balneari e costiere 24%</a:t>
            </a:r>
          </a:p>
        </p:txBody>
      </p:sp>
      <p:sp>
        <p:nvSpPr>
          <p:cNvPr id="55" name="CasellaDiTesto 82">
            <a:extLst>
              <a:ext uri="{FF2B5EF4-FFF2-40B4-BE49-F238E27FC236}">
                <a16:creationId xmlns:a16="http://schemas.microsoft.com/office/drawing/2014/main" id="{C26DDF56-6D8F-4C49-B08A-D733AFC6B15B}"/>
              </a:ext>
            </a:extLst>
          </p:cNvPr>
          <p:cNvSpPr txBox="1"/>
          <p:nvPr/>
        </p:nvSpPr>
        <p:spPr>
          <a:xfrm>
            <a:off x="5565310" y="3318770"/>
            <a:ext cx="164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b="1" dirty="0">
                <a:solidFill>
                  <a:srgbClr val="FBC3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Montagna 11%</a:t>
            </a:r>
          </a:p>
        </p:txBody>
      </p:sp>
      <p:sp>
        <p:nvSpPr>
          <p:cNvPr id="56" name="CasellaDiTesto 86">
            <a:extLst>
              <a:ext uri="{FF2B5EF4-FFF2-40B4-BE49-F238E27FC236}">
                <a16:creationId xmlns:a16="http://schemas.microsoft.com/office/drawing/2014/main" id="{F7F46D65-70C8-42A3-B01B-E5B959F67EFA}"/>
              </a:ext>
            </a:extLst>
          </p:cNvPr>
          <p:cNvSpPr txBox="1"/>
          <p:nvPr/>
        </p:nvSpPr>
        <p:spPr>
          <a:xfrm>
            <a:off x="6964454" y="2805392"/>
            <a:ext cx="2409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b="1" dirty="0">
                <a:solidFill>
                  <a:srgbClr val="71B14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Vicino alle grandi arterie di comunicazione 7%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20E6DC79-3A39-4265-AC2C-E7547C8448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28317"/>
          <a:stretch/>
        </p:blipFill>
        <p:spPr>
          <a:xfrm>
            <a:off x="6338924" y="3472659"/>
            <a:ext cx="3020069" cy="1146692"/>
          </a:xfrm>
          <a:prstGeom prst="rect">
            <a:avLst/>
          </a:prstGeom>
        </p:spPr>
      </p:pic>
      <p:pic>
        <p:nvPicPr>
          <p:cNvPr id="7172" name="Picture 4" descr="Shopping Cart and Sale Bags PNG Images &amp; PSDs for Download | PixelSquid -  S10527736B">
            <a:extLst>
              <a:ext uri="{FF2B5EF4-FFF2-40B4-BE49-F238E27FC236}">
                <a16:creationId xmlns:a16="http://schemas.microsoft.com/office/drawing/2014/main" id="{5E477678-34BC-4F01-8881-BBD51D7744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4" t="1847" r="5210" b="-1847"/>
          <a:stretch/>
        </p:blipFill>
        <p:spPr bwMode="auto">
          <a:xfrm>
            <a:off x="-2573" y="9"/>
            <a:ext cx="4811317" cy="7015387"/>
          </a:xfrm>
          <a:custGeom>
            <a:avLst/>
            <a:gdLst/>
            <a:ahLst/>
            <a:cxnLst/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Connettore diritto 62">
            <a:extLst>
              <a:ext uri="{FF2B5EF4-FFF2-40B4-BE49-F238E27FC236}">
                <a16:creationId xmlns:a16="http://schemas.microsoft.com/office/drawing/2014/main" id="{46503932-5E15-474F-8202-7B8C79C7880F}"/>
              </a:ext>
            </a:extLst>
          </p:cNvPr>
          <p:cNvCxnSpPr>
            <a:cxnSpLocks/>
          </p:cNvCxnSpPr>
          <p:nvPr/>
        </p:nvCxnSpPr>
        <p:spPr>
          <a:xfrm flipH="1">
            <a:off x="3418765" y="0"/>
            <a:ext cx="810976" cy="6883113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62">
            <a:extLst>
              <a:ext uri="{FF2B5EF4-FFF2-40B4-BE49-F238E27FC236}">
                <a16:creationId xmlns:a16="http://schemas.microsoft.com/office/drawing/2014/main" id="{93C53536-AE90-4500-8A67-5B73FC96AB66}"/>
              </a:ext>
            </a:extLst>
          </p:cNvPr>
          <p:cNvCxnSpPr>
            <a:cxnSpLocks/>
          </p:cNvCxnSpPr>
          <p:nvPr/>
        </p:nvCxnSpPr>
        <p:spPr>
          <a:xfrm flipH="1" flipV="1">
            <a:off x="-2573" y="5468380"/>
            <a:ext cx="6098574" cy="1389620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93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0" descr="Dall'ILVA ai libri e l'Italia che ha bisogno di più concorrenza |  Fondazione Luigi Einaudi">
            <a:extLst>
              <a:ext uri="{FF2B5EF4-FFF2-40B4-BE49-F238E27FC236}">
                <a16:creationId xmlns:a16="http://schemas.microsoft.com/office/drawing/2014/main" id="{2CAA93FD-FE2A-4D0F-8CCA-C4EFE44E7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91" t="-22" r="9370" b="2678"/>
          <a:stretch/>
        </p:blipFill>
        <p:spPr bwMode="auto">
          <a:xfrm>
            <a:off x="5879804" y="-6350"/>
            <a:ext cx="6303032" cy="686435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itolo 1">
            <a:extLst>
              <a:ext uri="{FF2B5EF4-FFF2-40B4-BE49-F238E27FC236}">
                <a16:creationId xmlns:a16="http://schemas.microsoft.com/office/drawing/2014/main" id="{3DFF40BB-8F2F-4961-91CB-FD15A3A495E3}"/>
              </a:ext>
            </a:extLst>
          </p:cNvPr>
          <p:cNvSpPr txBox="1">
            <a:spLocks/>
          </p:cNvSpPr>
          <p:nvPr/>
        </p:nvSpPr>
        <p:spPr>
          <a:xfrm>
            <a:off x="745837" y="138196"/>
            <a:ext cx="9906000" cy="13821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concorrenza</a:t>
            </a:r>
          </a:p>
        </p:txBody>
      </p:sp>
      <p:graphicFrame>
        <p:nvGraphicFramePr>
          <p:cNvPr id="3" name="Tabella 3">
            <a:extLst>
              <a:ext uri="{FF2B5EF4-FFF2-40B4-BE49-F238E27FC236}">
                <a16:creationId xmlns:a16="http://schemas.microsoft.com/office/drawing/2014/main" id="{BB97572F-173B-4E7F-86E2-5FF061C8B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928168"/>
              </p:ext>
            </p:extLst>
          </p:nvPr>
        </p:nvGraphicFramePr>
        <p:xfrm>
          <a:off x="609151" y="2629467"/>
          <a:ext cx="5357541" cy="3928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0781">
                  <a:extLst>
                    <a:ext uri="{9D8B030D-6E8A-4147-A177-3AD203B41FA5}">
                      <a16:colId xmlns:a16="http://schemas.microsoft.com/office/drawing/2014/main" val="1068926063"/>
                    </a:ext>
                  </a:extLst>
                </a:gridCol>
                <a:gridCol w="761794">
                  <a:extLst>
                    <a:ext uri="{9D8B030D-6E8A-4147-A177-3AD203B41FA5}">
                      <a16:colId xmlns:a16="http://schemas.microsoft.com/office/drawing/2014/main" val="3989884373"/>
                    </a:ext>
                  </a:extLst>
                </a:gridCol>
                <a:gridCol w="1377483">
                  <a:extLst>
                    <a:ext uri="{9D8B030D-6E8A-4147-A177-3AD203B41FA5}">
                      <a16:colId xmlns:a16="http://schemas.microsoft.com/office/drawing/2014/main" val="4235773548"/>
                    </a:ext>
                  </a:extLst>
                </a:gridCol>
                <a:gridCol w="1377483">
                  <a:extLst>
                    <a:ext uri="{9D8B030D-6E8A-4147-A177-3AD203B41FA5}">
                      <a16:colId xmlns:a16="http://schemas.microsoft.com/office/drawing/2014/main" val="3637282417"/>
                    </a:ext>
                  </a:extLst>
                </a:gridCol>
              </a:tblGrid>
              <a:tr h="455970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rgbClr val="9DE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IsiLav</a:t>
                      </a:r>
                      <a:endParaRPr lang="it-IT" dirty="0"/>
                    </a:p>
                  </a:txBody>
                  <a:tcPr>
                    <a:solidFill>
                      <a:srgbClr val="9DE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Lavanderie industriali</a:t>
                      </a:r>
                    </a:p>
                  </a:txBody>
                  <a:tcPr>
                    <a:solidFill>
                      <a:srgbClr val="9DE7C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Lavanderie di quartiere</a:t>
                      </a:r>
                    </a:p>
                  </a:txBody>
                  <a:tcPr>
                    <a:solidFill>
                      <a:srgbClr val="9DE7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0188363"/>
                  </a:ext>
                </a:extLst>
              </a:tr>
              <a:tr h="455970">
                <a:tc>
                  <a:txBody>
                    <a:bodyPr/>
                    <a:lstStyle/>
                    <a:p>
                      <a:r>
                        <a:rPr lang="it-IT" dirty="0"/>
                        <a:t>Lavaggio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866212"/>
                  </a:ext>
                </a:extLst>
              </a:tr>
              <a:tr h="455970">
                <a:tc>
                  <a:txBody>
                    <a:bodyPr/>
                    <a:lstStyle/>
                    <a:p>
                      <a:r>
                        <a:rPr lang="it-IT" dirty="0"/>
                        <a:t>Servizio di noleggio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556604"/>
                  </a:ext>
                </a:extLst>
              </a:tr>
              <a:tr h="455970">
                <a:tc>
                  <a:txBody>
                    <a:bodyPr/>
                    <a:lstStyle/>
                    <a:p>
                      <a:r>
                        <a:rPr lang="it-IT" dirty="0"/>
                        <a:t>Consegna in luogo stabilito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8196587"/>
                  </a:ext>
                </a:extLst>
              </a:tr>
              <a:tr h="455970">
                <a:tc>
                  <a:txBody>
                    <a:bodyPr/>
                    <a:lstStyle/>
                    <a:p>
                      <a:r>
                        <a:rPr lang="it-IT" dirty="0"/>
                        <a:t>Ritiro in luogo stabilito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4056523"/>
                  </a:ext>
                </a:extLst>
              </a:tr>
              <a:tr h="455970">
                <a:tc>
                  <a:txBody>
                    <a:bodyPr/>
                    <a:lstStyle/>
                    <a:p>
                      <a:r>
                        <a:rPr lang="it-IT" dirty="0"/>
                        <a:t>Tempistiche e comunicazione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424108"/>
                  </a:ext>
                </a:extLst>
              </a:tr>
              <a:tr h="455970">
                <a:tc>
                  <a:txBody>
                    <a:bodyPr/>
                    <a:lstStyle/>
                    <a:p>
                      <a:r>
                        <a:rPr lang="it-IT" dirty="0"/>
                        <a:t>Interazione umana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532257"/>
                  </a:ext>
                </a:extLst>
              </a:tr>
            </a:tbl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DEDF9B92-C3D7-47EF-B1EA-B9AF43A78E6D}"/>
              </a:ext>
            </a:extLst>
          </p:cNvPr>
          <p:cNvSpPr/>
          <p:nvPr/>
        </p:nvSpPr>
        <p:spPr>
          <a:xfrm>
            <a:off x="538714" y="1373631"/>
            <a:ext cx="62448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 servizio del genere è totalmente innovativo e ciò significa che non vi sono attività concorrenti dirette.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 organizzazioni che attualmente offrono servizi di lavanderia alle strutture ricettive sono le lavanderie a secco di quartiere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Elemento grafico 5" descr="Chiudi">
            <a:extLst>
              <a:ext uri="{FF2B5EF4-FFF2-40B4-BE49-F238E27FC236}">
                <a16:creationId xmlns:a16="http://schemas.microsoft.com/office/drawing/2014/main" id="{B1CDB27E-D901-4B2F-B405-0D63E0BCA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346" y="3776808"/>
            <a:ext cx="339992" cy="339992"/>
          </a:xfrm>
          <a:prstGeom prst="rect">
            <a:avLst/>
          </a:prstGeom>
        </p:spPr>
      </p:pic>
      <p:pic>
        <p:nvPicPr>
          <p:cNvPr id="8" name="Elemento grafico 7" descr="Segno di spunta">
            <a:extLst>
              <a:ext uri="{FF2B5EF4-FFF2-40B4-BE49-F238E27FC236}">
                <a16:creationId xmlns:a16="http://schemas.microsoft.com/office/drawing/2014/main" id="{66CC045B-0E04-4DE2-BF8F-4E5AF21B7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3203" y="3313313"/>
            <a:ext cx="339993" cy="339993"/>
          </a:xfrm>
          <a:prstGeom prst="rect">
            <a:avLst/>
          </a:prstGeom>
        </p:spPr>
      </p:pic>
      <p:pic>
        <p:nvPicPr>
          <p:cNvPr id="20" name="Elemento grafico 19" descr="Segno di spunta">
            <a:extLst>
              <a:ext uri="{FF2B5EF4-FFF2-40B4-BE49-F238E27FC236}">
                <a16:creationId xmlns:a16="http://schemas.microsoft.com/office/drawing/2014/main" id="{399FF050-9DE2-4B54-8CF5-1B6BFEAED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4218" y="3341135"/>
            <a:ext cx="339993" cy="339993"/>
          </a:xfrm>
          <a:prstGeom prst="rect">
            <a:avLst/>
          </a:prstGeom>
        </p:spPr>
      </p:pic>
      <p:pic>
        <p:nvPicPr>
          <p:cNvPr id="21" name="Elemento grafico 20" descr="Segno di spunta">
            <a:extLst>
              <a:ext uri="{FF2B5EF4-FFF2-40B4-BE49-F238E27FC236}">
                <a16:creationId xmlns:a16="http://schemas.microsoft.com/office/drawing/2014/main" id="{0A1AA4F5-C7A5-4C34-AE89-3F274167C5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9119" y="3324842"/>
            <a:ext cx="339993" cy="339993"/>
          </a:xfrm>
          <a:prstGeom prst="rect">
            <a:avLst/>
          </a:prstGeom>
        </p:spPr>
      </p:pic>
      <p:pic>
        <p:nvPicPr>
          <p:cNvPr id="22" name="Elemento grafico 21" descr="Chiudi">
            <a:extLst>
              <a:ext uri="{FF2B5EF4-FFF2-40B4-BE49-F238E27FC236}">
                <a16:creationId xmlns:a16="http://schemas.microsoft.com/office/drawing/2014/main" id="{949F1405-889A-4140-89FD-2B3CB90C0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8261" y="4297882"/>
            <a:ext cx="339992" cy="339992"/>
          </a:xfrm>
          <a:prstGeom prst="rect">
            <a:avLst/>
          </a:prstGeom>
        </p:spPr>
      </p:pic>
      <p:pic>
        <p:nvPicPr>
          <p:cNvPr id="23" name="Elemento grafico 22" descr="Segno di spunta">
            <a:extLst>
              <a:ext uri="{FF2B5EF4-FFF2-40B4-BE49-F238E27FC236}">
                <a16:creationId xmlns:a16="http://schemas.microsoft.com/office/drawing/2014/main" id="{B802BCC8-6880-4F97-8555-AF5A366860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73202" y="3735537"/>
            <a:ext cx="339993" cy="339993"/>
          </a:xfrm>
          <a:prstGeom prst="rect">
            <a:avLst/>
          </a:prstGeom>
        </p:spPr>
      </p:pic>
      <p:pic>
        <p:nvPicPr>
          <p:cNvPr id="24" name="Elemento grafico 23" descr="Chiudi">
            <a:extLst>
              <a:ext uri="{FF2B5EF4-FFF2-40B4-BE49-F238E27FC236}">
                <a16:creationId xmlns:a16="http://schemas.microsoft.com/office/drawing/2014/main" id="{9F330D6C-C1A3-43BB-A51A-50314BFB4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92861" y="4298499"/>
            <a:ext cx="339992" cy="339992"/>
          </a:xfrm>
          <a:prstGeom prst="rect">
            <a:avLst/>
          </a:prstGeom>
        </p:spPr>
      </p:pic>
      <p:pic>
        <p:nvPicPr>
          <p:cNvPr id="25" name="Elemento grafico 24" descr="Segno di spunta">
            <a:extLst>
              <a:ext uri="{FF2B5EF4-FFF2-40B4-BE49-F238E27FC236}">
                <a16:creationId xmlns:a16="http://schemas.microsoft.com/office/drawing/2014/main" id="{71D4908A-0653-4583-9FCB-EAB8EF4729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8260" y="3735537"/>
            <a:ext cx="339993" cy="339993"/>
          </a:xfrm>
          <a:prstGeom prst="rect">
            <a:avLst/>
          </a:prstGeom>
        </p:spPr>
      </p:pic>
      <p:pic>
        <p:nvPicPr>
          <p:cNvPr id="26" name="Elemento grafico 25" descr="Chiudi">
            <a:extLst>
              <a:ext uri="{FF2B5EF4-FFF2-40B4-BE49-F238E27FC236}">
                <a16:creationId xmlns:a16="http://schemas.microsoft.com/office/drawing/2014/main" id="{1916CEA7-F755-4DC7-AEE9-7CB30778A0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1346" y="4933156"/>
            <a:ext cx="339992" cy="339992"/>
          </a:xfrm>
          <a:prstGeom prst="rect">
            <a:avLst/>
          </a:prstGeom>
        </p:spPr>
      </p:pic>
      <p:pic>
        <p:nvPicPr>
          <p:cNvPr id="27" name="Elemento grafico 26" descr="Segno di spunta">
            <a:extLst>
              <a:ext uri="{FF2B5EF4-FFF2-40B4-BE49-F238E27FC236}">
                <a16:creationId xmlns:a16="http://schemas.microsoft.com/office/drawing/2014/main" id="{A15D01B5-E4C4-4A05-902B-F79A7C7127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3011" y="4253589"/>
            <a:ext cx="339993" cy="339993"/>
          </a:xfrm>
          <a:prstGeom prst="rect">
            <a:avLst/>
          </a:prstGeom>
        </p:spPr>
      </p:pic>
      <p:pic>
        <p:nvPicPr>
          <p:cNvPr id="29" name="Elemento grafico 28" descr="Chiudi">
            <a:extLst>
              <a:ext uri="{FF2B5EF4-FFF2-40B4-BE49-F238E27FC236}">
                <a16:creationId xmlns:a16="http://schemas.microsoft.com/office/drawing/2014/main" id="{D5A927F8-FB36-420C-A476-0D7BF12931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0991" y="4933156"/>
            <a:ext cx="339992" cy="339992"/>
          </a:xfrm>
          <a:prstGeom prst="rect">
            <a:avLst/>
          </a:prstGeom>
        </p:spPr>
      </p:pic>
      <p:pic>
        <p:nvPicPr>
          <p:cNvPr id="30" name="Elemento grafico 29" descr="Segno di spunta">
            <a:extLst>
              <a:ext uri="{FF2B5EF4-FFF2-40B4-BE49-F238E27FC236}">
                <a16:creationId xmlns:a16="http://schemas.microsoft.com/office/drawing/2014/main" id="{35DD8FAB-D15C-4BE1-9738-F582D4BB6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93010" y="4933155"/>
            <a:ext cx="339993" cy="339993"/>
          </a:xfrm>
          <a:prstGeom prst="rect">
            <a:avLst/>
          </a:prstGeom>
        </p:spPr>
      </p:pic>
      <p:pic>
        <p:nvPicPr>
          <p:cNvPr id="31" name="Elemento grafico 30" descr="Segno di spunta">
            <a:extLst>
              <a:ext uri="{FF2B5EF4-FFF2-40B4-BE49-F238E27FC236}">
                <a16:creationId xmlns:a16="http://schemas.microsoft.com/office/drawing/2014/main" id="{FFA2D7F4-EA25-436D-88DC-5D8B782B7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604" y="5576294"/>
            <a:ext cx="339993" cy="339993"/>
          </a:xfrm>
          <a:prstGeom prst="rect">
            <a:avLst/>
          </a:prstGeom>
        </p:spPr>
      </p:pic>
      <p:pic>
        <p:nvPicPr>
          <p:cNvPr id="32" name="Elemento grafico 31" descr="Segno di spunta">
            <a:extLst>
              <a:ext uri="{FF2B5EF4-FFF2-40B4-BE49-F238E27FC236}">
                <a16:creationId xmlns:a16="http://schemas.microsoft.com/office/drawing/2014/main" id="{530DA8C5-39DB-452C-81C3-33006F7DE6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01345" y="6129330"/>
            <a:ext cx="339993" cy="339993"/>
          </a:xfrm>
          <a:prstGeom prst="rect">
            <a:avLst/>
          </a:prstGeom>
        </p:spPr>
      </p:pic>
      <p:pic>
        <p:nvPicPr>
          <p:cNvPr id="33" name="Elemento grafico 32" descr="Chiudi">
            <a:extLst>
              <a:ext uri="{FF2B5EF4-FFF2-40B4-BE49-F238E27FC236}">
                <a16:creationId xmlns:a16="http://schemas.microsoft.com/office/drawing/2014/main" id="{43DB98F2-F98D-4480-90F2-570E306DF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18261" y="5584715"/>
            <a:ext cx="339992" cy="339992"/>
          </a:xfrm>
          <a:prstGeom prst="rect">
            <a:avLst/>
          </a:prstGeom>
        </p:spPr>
      </p:pic>
      <p:pic>
        <p:nvPicPr>
          <p:cNvPr id="34" name="Elemento grafico 33" descr="Chiudi">
            <a:extLst>
              <a:ext uri="{FF2B5EF4-FFF2-40B4-BE49-F238E27FC236}">
                <a16:creationId xmlns:a16="http://schemas.microsoft.com/office/drawing/2014/main" id="{6E9609C4-4CA3-4AF0-9572-918B6B831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1550" y="6127072"/>
            <a:ext cx="339992" cy="339992"/>
          </a:xfrm>
          <a:prstGeom prst="rect">
            <a:avLst/>
          </a:prstGeom>
        </p:spPr>
      </p:pic>
      <p:pic>
        <p:nvPicPr>
          <p:cNvPr id="35" name="Elemento grafico 34" descr="Chiudi">
            <a:extLst>
              <a:ext uri="{FF2B5EF4-FFF2-40B4-BE49-F238E27FC236}">
                <a16:creationId xmlns:a16="http://schemas.microsoft.com/office/drawing/2014/main" id="{CAD0E7DD-1696-4BF2-A935-7B51588C3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02183" y="5577645"/>
            <a:ext cx="339992" cy="339992"/>
          </a:xfrm>
          <a:prstGeom prst="rect">
            <a:avLst/>
          </a:prstGeom>
        </p:spPr>
      </p:pic>
      <p:pic>
        <p:nvPicPr>
          <p:cNvPr id="36" name="Elemento grafico 35" descr="Chiudi">
            <a:extLst>
              <a:ext uri="{FF2B5EF4-FFF2-40B4-BE49-F238E27FC236}">
                <a16:creationId xmlns:a16="http://schemas.microsoft.com/office/drawing/2014/main" id="{F942AF99-A8BD-4F04-AFEC-E6F1A18A4A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3202" y="6121956"/>
            <a:ext cx="339992" cy="339992"/>
          </a:xfrm>
          <a:prstGeom prst="rect">
            <a:avLst/>
          </a:prstGeom>
        </p:spPr>
      </p:pic>
      <p:cxnSp>
        <p:nvCxnSpPr>
          <p:cNvPr id="37" name="Connettore diritto 25">
            <a:extLst>
              <a:ext uri="{FF2B5EF4-FFF2-40B4-BE49-F238E27FC236}">
                <a16:creationId xmlns:a16="http://schemas.microsoft.com/office/drawing/2014/main" id="{5A327A40-2CD5-4A89-BDD8-D01F30C3D889}"/>
              </a:ext>
            </a:extLst>
          </p:cNvPr>
          <p:cNvCxnSpPr>
            <a:cxnSpLocks/>
          </p:cNvCxnSpPr>
          <p:nvPr/>
        </p:nvCxnSpPr>
        <p:spPr>
          <a:xfrm flipH="1">
            <a:off x="6634715" y="0"/>
            <a:ext cx="914401" cy="6858000"/>
          </a:xfrm>
          <a:prstGeom prst="line">
            <a:avLst/>
          </a:prstGeom>
          <a:ln>
            <a:solidFill>
              <a:srgbClr val="9DE7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43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Widescreen</PresentationFormat>
  <Paragraphs>107</Paragraphs>
  <Slides>13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Univers Condensed Light</vt:lpstr>
      <vt:lpstr>Walbaum Display Light</vt:lpstr>
      <vt:lpstr>AngleLinesVTI</vt:lpstr>
      <vt:lpstr>Presentazione standard di PowerPoint</vt:lpstr>
      <vt:lpstr>Presentazione standard di PowerPoint</vt:lpstr>
      <vt:lpstr>PROBLEMA - 2</vt:lpstr>
      <vt:lpstr>Soluzione - 1</vt:lpstr>
      <vt:lpstr>Soluzione - 2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TEAM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Santoro</dc:creator>
  <cp:lastModifiedBy>Mario Santoro</cp:lastModifiedBy>
  <cp:revision>10</cp:revision>
  <dcterms:created xsi:type="dcterms:W3CDTF">2021-02-04T10:13:00Z</dcterms:created>
  <dcterms:modified xsi:type="dcterms:W3CDTF">2021-02-10T09:12:23Z</dcterms:modified>
</cp:coreProperties>
</file>